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1"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43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409C1F-D52E-4A66-A88D-0EA12EC50DF7}" type="datetimeFigureOut">
              <a:rPr lang="en-US" smtClean="0"/>
              <a:t>3/20/2019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FC99F-3AEF-4BE6-A7D2-1DF3A2613AF0}" type="slidenum">
              <a:rPr lang="en-US" smtClean="0"/>
              <a:t>‹#›</a:t>
            </a:fld>
            <a:endParaRPr lang="en-US"/>
          </a:p>
        </p:txBody>
      </p:sp>
    </p:spTree>
    <p:extLst>
      <p:ext uri="{BB962C8B-B14F-4D97-AF65-F5344CB8AC3E}">
        <p14:creationId xmlns:p14="http://schemas.microsoft.com/office/powerpoint/2010/main" val="3789661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D69501-CB54-4B89-B8F7-521EE22270E5}"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Servlet : Dept. of B.Voc SD&amp;SA</a:t>
            </a:r>
            <a:endParaRPr lang="en-US"/>
          </a:p>
        </p:txBody>
      </p:sp>
      <p:sp>
        <p:nvSpPr>
          <p:cNvPr id="6" name="Slide Number Placeholder 5"/>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328212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B5117-93E2-4569-9D14-24FF122FE760}"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Servlet : Dept. of B.Voc SD&amp;SA</a:t>
            </a:r>
            <a:endParaRPr lang="en-US"/>
          </a:p>
        </p:txBody>
      </p:sp>
      <p:sp>
        <p:nvSpPr>
          <p:cNvPr id="6" name="Slide Number Placeholder 5"/>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1948223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15342-2943-471C-A005-54EDC76578BC}"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Servlet : Dept. of B.Voc SD&amp;SA</a:t>
            </a:r>
            <a:endParaRPr lang="en-US"/>
          </a:p>
        </p:txBody>
      </p:sp>
      <p:sp>
        <p:nvSpPr>
          <p:cNvPr id="6" name="Slide Number Placeholder 5"/>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1352183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A4BA6B-325C-4D73-B3B2-33414CE69B0A}"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Servlet : Dept. of B.Voc SD&amp;SA</a:t>
            </a:r>
            <a:endParaRPr lang="en-US"/>
          </a:p>
        </p:txBody>
      </p:sp>
      <p:sp>
        <p:nvSpPr>
          <p:cNvPr id="6" name="Slide Number Placeholder 5"/>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92178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7FC790-534A-48E4-8A0F-8DB5B4B1C4CF}"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Servlet : Dept. of B.Voc SD&amp;SA</a:t>
            </a:r>
            <a:endParaRPr lang="en-US"/>
          </a:p>
        </p:txBody>
      </p:sp>
      <p:sp>
        <p:nvSpPr>
          <p:cNvPr id="6" name="Slide Number Placeholder 5"/>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240843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19C7C5-B0FA-4E9D-86AA-AA9FA6628971}" type="datetime1">
              <a:rPr lang="en-US" smtClean="0"/>
              <a:t>3/20/2019</a:t>
            </a:fld>
            <a:endParaRPr lang="en-US"/>
          </a:p>
        </p:txBody>
      </p:sp>
      <p:sp>
        <p:nvSpPr>
          <p:cNvPr id="6" name="Footer Placeholder 5"/>
          <p:cNvSpPr>
            <a:spLocks noGrp="1"/>
          </p:cNvSpPr>
          <p:nvPr>
            <p:ph type="ftr" sz="quarter" idx="11"/>
          </p:nvPr>
        </p:nvSpPr>
        <p:spPr/>
        <p:txBody>
          <a:bodyPr/>
          <a:lstStyle/>
          <a:p>
            <a:r>
              <a:rPr lang="en-US" smtClean="0"/>
              <a:t>Introduction to Servlet : Dept. of B.Voc SD&amp;SA</a:t>
            </a:r>
            <a:endParaRPr lang="en-US"/>
          </a:p>
        </p:txBody>
      </p:sp>
      <p:sp>
        <p:nvSpPr>
          <p:cNvPr id="7" name="Slide Number Placeholder 6"/>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263886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315BE6-8C83-47C6-8148-CDD6AC5F1C5F}" type="datetime1">
              <a:rPr lang="en-US" smtClean="0"/>
              <a:t>3/20/2019</a:t>
            </a:fld>
            <a:endParaRPr lang="en-US"/>
          </a:p>
        </p:txBody>
      </p:sp>
      <p:sp>
        <p:nvSpPr>
          <p:cNvPr id="8" name="Footer Placeholder 7"/>
          <p:cNvSpPr>
            <a:spLocks noGrp="1"/>
          </p:cNvSpPr>
          <p:nvPr>
            <p:ph type="ftr" sz="quarter" idx="11"/>
          </p:nvPr>
        </p:nvSpPr>
        <p:spPr/>
        <p:txBody>
          <a:bodyPr/>
          <a:lstStyle/>
          <a:p>
            <a:r>
              <a:rPr lang="en-US" smtClean="0"/>
              <a:t>Introduction to Servlet : Dept. of B.Voc SD&amp;SA</a:t>
            </a:r>
            <a:endParaRPr lang="en-US"/>
          </a:p>
        </p:txBody>
      </p:sp>
      <p:sp>
        <p:nvSpPr>
          <p:cNvPr id="9" name="Slide Number Placeholder 8"/>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307505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A6A190-675C-474A-B870-58D5E2168B4A}" type="datetime1">
              <a:rPr lang="en-US" smtClean="0"/>
              <a:t>3/20/2019</a:t>
            </a:fld>
            <a:endParaRPr lang="en-US"/>
          </a:p>
        </p:txBody>
      </p:sp>
      <p:sp>
        <p:nvSpPr>
          <p:cNvPr id="4" name="Footer Placeholder 3"/>
          <p:cNvSpPr>
            <a:spLocks noGrp="1"/>
          </p:cNvSpPr>
          <p:nvPr>
            <p:ph type="ftr" sz="quarter" idx="11"/>
          </p:nvPr>
        </p:nvSpPr>
        <p:spPr/>
        <p:txBody>
          <a:bodyPr/>
          <a:lstStyle/>
          <a:p>
            <a:r>
              <a:rPr lang="en-US" smtClean="0"/>
              <a:t>Introduction to Servlet : Dept. of B.Voc SD&amp;SA</a:t>
            </a:r>
            <a:endParaRPr lang="en-US"/>
          </a:p>
        </p:txBody>
      </p:sp>
      <p:sp>
        <p:nvSpPr>
          <p:cNvPr id="5" name="Slide Number Placeholder 4"/>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3863647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F6E28-9B93-4D5D-B722-513E55F864C6}" type="datetime1">
              <a:rPr lang="en-US" smtClean="0"/>
              <a:t>3/20/2019</a:t>
            </a:fld>
            <a:endParaRPr lang="en-US"/>
          </a:p>
        </p:txBody>
      </p:sp>
      <p:sp>
        <p:nvSpPr>
          <p:cNvPr id="3" name="Footer Placeholder 2"/>
          <p:cNvSpPr>
            <a:spLocks noGrp="1"/>
          </p:cNvSpPr>
          <p:nvPr>
            <p:ph type="ftr" sz="quarter" idx="11"/>
          </p:nvPr>
        </p:nvSpPr>
        <p:spPr/>
        <p:txBody>
          <a:bodyPr/>
          <a:lstStyle/>
          <a:p>
            <a:r>
              <a:rPr lang="en-US" smtClean="0"/>
              <a:t>Introduction to Servlet : Dept. of B.Voc SD&amp;SA</a:t>
            </a:r>
            <a:endParaRPr lang="en-US"/>
          </a:p>
        </p:txBody>
      </p:sp>
      <p:sp>
        <p:nvSpPr>
          <p:cNvPr id="4" name="Slide Number Placeholder 3"/>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3274174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01C533-E588-4296-B444-A2A1C1984724}" type="datetime1">
              <a:rPr lang="en-US" smtClean="0"/>
              <a:t>3/20/2019</a:t>
            </a:fld>
            <a:endParaRPr lang="en-US"/>
          </a:p>
        </p:txBody>
      </p:sp>
      <p:sp>
        <p:nvSpPr>
          <p:cNvPr id="6" name="Footer Placeholder 5"/>
          <p:cNvSpPr>
            <a:spLocks noGrp="1"/>
          </p:cNvSpPr>
          <p:nvPr>
            <p:ph type="ftr" sz="quarter" idx="11"/>
          </p:nvPr>
        </p:nvSpPr>
        <p:spPr/>
        <p:txBody>
          <a:bodyPr/>
          <a:lstStyle/>
          <a:p>
            <a:r>
              <a:rPr lang="en-US" smtClean="0"/>
              <a:t>Introduction to Servlet : Dept. of B.Voc SD&amp;SA</a:t>
            </a:r>
            <a:endParaRPr lang="en-US"/>
          </a:p>
        </p:txBody>
      </p:sp>
      <p:sp>
        <p:nvSpPr>
          <p:cNvPr id="7" name="Slide Number Placeholder 6"/>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147179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3C270E-C9DB-4073-B017-2BDF0C6A6743}" type="datetime1">
              <a:rPr lang="en-US" smtClean="0"/>
              <a:t>3/20/2019</a:t>
            </a:fld>
            <a:endParaRPr lang="en-US"/>
          </a:p>
        </p:txBody>
      </p:sp>
      <p:sp>
        <p:nvSpPr>
          <p:cNvPr id="6" name="Footer Placeholder 5"/>
          <p:cNvSpPr>
            <a:spLocks noGrp="1"/>
          </p:cNvSpPr>
          <p:nvPr>
            <p:ph type="ftr" sz="quarter" idx="11"/>
          </p:nvPr>
        </p:nvSpPr>
        <p:spPr/>
        <p:txBody>
          <a:bodyPr/>
          <a:lstStyle/>
          <a:p>
            <a:r>
              <a:rPr lang="en-US" smtClean="0"/>
              <a:t>Introduction to Servlet : Dept. of B.Voc SD&amp;SA</a:t>
            </a:r>
            <a:endParaRPr lang="en-US"/>
          </a:p>
        </p:txBody>
      </p:sp>
      <p:sp>
        <p:nvSpPr>
          <p:cNvPr id="7" name="Slide Number Placeholder 6"/>
          <p:cNvSpPr>
            <a:spLocks noGrp="1"/>
          </p:cNvSpPr>
          <p:nvPr>
            <p:ph type="sldNum" sz="quarter" idx="12"/>
          </p:nvPr>
        </p:nvSpPr>
        <p:spPr/>
        <p:txBody>
          <a:bodyPr/>
          <a:lstStyle/>
          <a:p>
            <a:fld id="{806B3D51-807E-49A5-BBB2-3BD8295E8D36}" type="slidenum">
              <a:rPr lang="en-US" smtClean="0"/>
              <a:t>‹#›</a:t>
            </a:fld>
            <a:endParaRPr lang="en-US"/>
          </a:p>
        </p:txBody>
      </p:sp>
    </p:spTree>
    <p:extLst>
      <p:ext uri="{BB962C8B-B14F-4D97-AF65-F5344CB8AC3E}">
        <p14:creationId xmlns:p14="http://schemas.microsoft.com/office/powerpoint/2010/main" val="155844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BF139-EAED-4B49-9F7D-D0EC492F35B8}" type="datetime1">
              <a:rPr lang="en-US" smtClean="0"/>
              <a:t>3/20/2019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Introduction to Servlet : Dept. of B.Voc SD&amp;SA</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B3D51-807E-49A5-BBB2-3BD8295E8D36}" type="slidenum">
              <a:rPr lang="en-US" smtClean="0"/>
              <a:t>‹#›</a:t>
            </a:fld>
            <a:endParaRPr lang="en-US"/>
          </a:p>
        </p:txBody>
      </p:sp>
    </p:spTree>
    <p:extLst>
      <p:ext uri="{BB962C8B-B14F-4D97-AF65-F5344CB8AC3E}">
        <p14:creationId xmlns:p14="http://schemas.microsoft.com/office/powerpoint/2010/main" val="130930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3999" y="1801632"/>
            <a:ext cx="9144000" cy="23876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b="1" dirty="0" smtClean="0">
              <a:solidFill>
                <a:srgbClr val="FF0000"/>
              </a:solidFill>
            </a:endParaRPr>
          </a:p>
          <a:p>
            <a:pPr algn="ctr"/>
            <a:r>
              <a:rPr lang="en-US" b="1" dirty="0" smtClean="0">
                <a:solidFill>
                  <a:srgbClr val="FF0000"/>
                </a:solidFill>
              </a:rPr>
              <a:t>Introduction to Servlet</a:t>
            </a:r>
            <a:endParaRPr lang="en-US" b="1" dirty="0">
              <a:solidFill>
                <a:srgbClr val="FF0000"/>
              </a:solidFill>
            </a:endParaRPr>
          </a:p>
        </p:txBody>
      </p:sp>
      <p:sp>
        <p:nvSpPr>
          <p:cNvPr id="3" name="Subtitle 2"/>
          <p:cNvSpPr txBox="1">
            <a:spLocks/>
          </p:cNvSpPr>
          <p:nvPr/>
        </p:nvSpPr>
        <p:spPr>
          <a:xfrm>
            <a:off x="1001485" y="3179423"/>
            <a:ext cx="10189029" cy="2341562"/>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100" dirty="0" smtClean="0">
                <a:solidFill>
                  <a:schemeClr val="accent5">
                    <a:lumMod val="75000"/>
                  </a:schemeClr>
                </a:solidFill>
              </a:rPr>
              <a:t>Dept. of B</a:t>
            </a:r>
            <a:r>
              <a:rPr lang="en-US" sz="3100" dirty="0" smtClean="0">
                <a:solidFill>
                  <a:schemeClr val="accent5">
                    <a:lumMod val="75000"/>
                  </a:schemeClr>
                </a:solidFill>
              </a:rPr>
              <a:t>. </a:t>
            </a:r>
            <a:r>
              <a:rPr lang="en-US" sz="3100" smtClean="0">
                <a:solidFill>
                  <a:schemeClr val="accent5">
                    <a:lumMod val="75000"/>
                  </a:schemeClr>
                </a:solidFill>
              </a:rPr>
              <a:t>Voc.(Software </a:t>
            </a:r>
            <a:r>
              <a:rPr lang="en-US" sz="3100" dirty="0" smtClean="0">
                <a:solidFill>
                  <a:schemeClr val="accent5">
                    <a:lumMod val="75000"/>
                  </a:schemeClr>
                </a:solidFill>
              </a:rPr>
              <a:t>Development and </a:t>
            </a:r>
            <a:r>
              <a:rPr lang="en-US" sz="3100" smtClean="0">
                <a:solidFill>
                  <a:schemeClr val="accent5">
                    <a:lumMod val="75000"/>
                  </a:schemeClr>
                </a:solidFill>
              </a:rPr>
              <a:t>System </a:t>
            </a:r>
            <a:r>
              <a:rPr lang="en-US" sz="3100" smtClean="0">
                <a:solidFill>
                  <a:schemeClr val="accent5">
                    <a:lumMod val="75000"/>
                  </a:schemeClr>
                </a:solidFill>
              </a:rPr>
              <a:t>Administration)</a:t>
            </a:r>
            <a:endParaRPr lang="en-US" sz="3100" dirty="0" smtClean="0">
              <a:solidFill>
                <a:schemeClr val="accent5">
                  <a:lumMod val="75000"/>
                </a:schemeClr>
              </a:solidFill>
            </a:endParaRPr>
          </a:p>
          <a:p>
            <a:pPr marL="0" indent="0" algn="ctr">
              <a:buNone/>
            </a:pPr>
            <a:r>
              <a:rPr lang="en-US" sz="3100" dirty="0" smtClean="0">
                <a:solidFill>
                  <a:schemeClr val="accent5">
                    <a:lumMod val="75000"/>
                  </a:schemeClr>
                </a:solidFill>
              </a:rPr>
              <a:t>St. Joseph’s College(Autonomous)</a:t>
            </a:r>
          </a:p>
          <a:p>
            <a:pPr marL="0" indent="0" algn="ctr">
              <a:buNone/>
            </a:pPr>
            <a:r>
              <a:rPr lang="en-US" sz="3100" dirty="0" smtClean="0">
                <a:solidFill>
                  <a:schemeClr val="accent5">
                    <a:lumMod val="75000"/>
                  </a:schemeClr>
                </a:solidFill>
              </a:rPr>
              <a:t>Trichy-02</a:t>
            </a:r>
          </a:p>
          <a:p>
            <a:pPr marL="0" indent="0" algn="ctr">
              <a:buNone/>
            </a:pPr>
            <a:r>
              <a:rPr lang="en-US" dirty="0" smtClean="0"/>
              <a:t>By</a:t>
            </a:r>
          </a:p>
          <a:p>
            <a:pPr marL="0" indent="0" algn="ctr">
              <a:buNone/>
            </a:pPr>
            <a:r>
              <a:rPr lang="en-US" b="1" dirty="0" smtClean="0">
                <a:solidFill>
                  <a:srgbClr val="7030A0"/>
                </a:solidFill>
              </a:rPr>
              <a:t>Dr. J. Ronald Martin</a:t>
            </a:r>
            <a:endParaRPr lang="en-US" b="1" dirty="0">
              <a:solidFill>
                <a:srgbClr val="7030A0"/>
              </a:solidFill>
            </a:endParaRPr>
          </a:p>
        </p:txBody>
      </p:sp>
      <p:sp>
        <p:nvSpPr>
          <p:cNvPr id="4" name="Footer Placeholder 3"/>
          <p:cNvSpPr>
            <a:spLocks noGrp="1"/>
          </p:cNvSpPr>
          <p:nvPr>
            <p:ph type="ftr" sz="quarter" idx="11"/>
          </p:nvPr>
        </p:nvSpPr>
        <p:spPr>
          <a:xfrm>
            <a:off x="4038600" y="6356350"/>
            <a:ext cx="4114800" cy="365125"/>
          </a:xfrm>
        </p:spPr>
        <p:txBody>
          <a:bodyPr/>
          <a:lstStyle/>
          <a:p>
            <a:r>
              <a:rPr lang="en-US" dirty="0" smtClean="0"/>
              <a:t>Introduction to Servlet : Dept. of B</a:t>
            </a:r>
            <a:r>
              <a:rPr lang="en-US" dirty="0" smtClean="0"/>
              <a:t>. Voc. (SD&amp;SA)</a:t>
            </a:r>
            <a:endParaRPr lang="en-US" dirty="0"/>
          </a:p>
        </p:txBody>
      </p:sp>
      <p:sp>
        <p:nvSpPr>
          <p:cNvPr id="5" name="Slide Number Placeholder 4"/>
          <p:cNvSpPr>
            <a:spLocks noGrp="1"/>
          </p:cNvSpPr>
          <p:nvPr>
            <p:ph type="sldNum" sz="quarter" idx="12"/>
          </p:nvPr>
        </p:nvSpPr>
        <p:spPr>
          <a:xfrm>
            <a:off x="8610600" y="6356350"/>
            <a:ext cx="2743200" cy="365125"/>
          </a:xfrm>
        </p:spPr>
        <p:txBody>
          <a:bodyPr/>
          <a:lstStyle/>
          <a:p>
            <a:fld id="{48117847-5903-4D43-9084-40F50C66EC62}" type="slidenum">
              <a:rPr lang="en-US" smtClean="0"/>
              <a:t>1</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63437" y="-35880"/>
            <a:ext cx="2316486" cy="2316486"/>
          </a:xfrm>
          <a:prstGeom prst="rect">
            <a:avLst/>
          </a:prstGeom>
        </p:spPr>
      </p:pic>
    </p:spTree>
    <p:extLst>
      <p:ext uri="{BB962C8B-B14F-4D97-AF65-F5344CB8AC3E}">
        <p14:creationId xmlns:p14="http://schemas.microsoft.com/office/powerpoint/2010/main" val="238809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8" y="1603607"/>
            <a:ext cx="10202092" cy="1569660"/>
          </a:xfrm>
          <a:prstGeom prst="rect">
            <a:avLst/>
          </a:prstGeom>
        </p:spPr>
        <p:txBody>
          <a:bodyPr wrap="square">
            <a:spAutoFit/>
          </a:bodyPr>
          <a:lstStyle/>
          <a:p>
            <a:pPr marL="457200" indent="-457200" algn="just">
              <a:buFont typeface="Wingdings" panose="05000000000000000000" pitchFamily="2" charset="2"/>
              <a:buChar char="ü"/>
            </a:pPr>
            <a:r>
              <a:rPr lang="en-US" sz="2400" b="0" i="0" dirty="0" smtClean="0">
                <a:solidFill>
                  <a:schemeClr val="accent5">
                    <a:lumMod val="75000"/>
                  </a:schemeClr>
                </a:solidFill>
                <a:effectLst/>
                <a:latin typeface="Bookman Old Style" panose="02050604050505020204" pitchFamily="18" charset="0"/>
              </a:rPr>
              <a:t>Servlet is a java program that runs inside JVM on the web server. </a:t>
            </a:r>
          </a:p>
          <a:p>
            <a:pPr marL="457200" indent="-457200" algn="just">
              <a:buFont typeface="Wingdings" panose="05000000000000000000" pitchFamily="2" charset="2"/>
              <a:buChar char="ü"/>
            </a:pPr>
            <a:endParaRPr lang="en-US" sz="2400" b="0" i="0" dirty="0" smtClean="0">
              <a:solidFill>
                <a:schemeClr val="accent5">
                  <a:lumMod val="75000"/>
                </a:schemeClr>
              </a:solidFill>
              <a:effectLst/>
              <a:latin typeface="Bookman Old Style" panose="02050604050505020204" pitchFamily="18" charset="0"/>
            </a:endParaRPr>
          </a:p>
          <a:p>
            <a:pPr marL="457200" indent="-457200" algn="just">
              <a:buFont typeface="Wingdings" panose="05000000000000000000" pitchFamily="2" charset="2"/>
              <a:buChar char="ü"/>
            </a:pPr>
            <a:r>
              <a:rPr lang="en-US" sz="2400" b="0" i="0" dirty="0" smtClean="0">
                <a:solidFill>
                  <a:schemeClr val="accent5">
                    <a:lumMod val="75000"/>
                  </a:schemeClr>
                </a:solidFill>
                <a:effectLst/>
                <a:latin typeface="Bookman Old Style" panose="02050604050505020204" pitchFamily="18" charset="0"/>
              </a:rPr>
              <a:t>It is used for developing dynamic web applications.</a:t>
            </a:r>
            <a:endParaRPr lang="en-US" sz="2400" dirty="0">
              <a:solidFill>
                <a:schemeClr val="accent5">
                  <a:lumMod val="75000"/>
                </a:schemeClr>
              </a:solidFill>
              <a:latin typeface="Bookman Old Style" panose="02050604050505020204" pitchFamily="18" charset="0"/>
            </a:endParaRPr>
          </a:p>
        </p:txBody>
      </p:sp>
      <p:sp>
        <p:nvSpPr>
          <p:cNvPr id="3" name="Rectangle 2"/>
          <p:cNvSpPr/>
          <p:nvPr/>
        </p:nvSpPr>
        <p:spPr>
          <a:xfrm>
            <a:off x="1081302" y="514197"/>
            <a:ext cx="1726755" cy="646331"/>
          </a:xfrm>
          <a:prstGeom prst="rect">
            <a:avLst/>
          </a:prstGeom>
        </p:spPr>
        <p:txBody>
          <a:bodyPr wrap="none">
            <a:spAutoFit/>
          </a:bodyPr>
          <a:lstStyle/>
          <a:p>
            <a:r>
              <a:rPr lang="en-US" sz="3600" dirty="0">
                <a:solidFill>
                  <a:schemeClr val="accent5">
                    <a:lumMod val="75000"/>
                  </a:schemeClr>
                </a:solidFill>
                <a:latin typeface="Bookman Old Style" panose="02050604050505020204" pitchFamily="18" charset="0"/>
              </a:rPr>
              <a:t>Servlet</a:t>
            </a:r>
            <a:endParaRPr lang="en-US" dirty="0">
              <a:solidFill>
                <a:schemeClr val="accent5">
                  <a:lumMod val="75000"/>
                </a:schemeClr>
              </a:solidFill>
              <a:latin typeface="Bookman Old Style" panose="02050604050505020204" pitchFamily="18" charset="0"/>
            </a:endParaRPr>
          </a:p>
        </p:txBody>
      </p:sp>
      <p:sp>
        <p:nvSpPr>
          <p:cNvPr id="4" name="Footer Placeholder 3"/>
          <p:cNvSpPr>
            <a:spLocks noGrp="1"/>
          </p:cNvSpPr>
          <p:nvPr>
            <p:ph type="ftr" sz="quarter" idx="11"/>
          </p:nvPr>
        </p:nvSpPr>
        <p:spPr/>
        <p:txBody>
          <a:bodyPr/>
          <a:lstStyle/>
          <a:p>
            <a:r>
              <a:rPr lang="en-US" smtClean="0"/>
              <a:t>Introduction to Servlet : Dept. of B.Voc SD&amp;SA</a:t>
            </a:r>
            <a:endParaRPr lang="en-US"/>
          </a:p>
        </p:txBody>
      </p:sp>
      <p:sp>
        <p:nvSpPr>
          <p:cNvPr id="5" name="Slide Number Placeholder 4"/>
          <p:cNvSpPr>
            <a:spLocks noGrp="1"/>
          </p:cNvSpPr>
          <p:nvPr>
            <p:ph type="sldNum" sz="quarter" idx="12"/>
          </p:nvPr>
        </p:nvSpPr>
        <p:spPr/>
        <p:txBody>
          <a:bodyPr/>
          <a:lstStyle/>
          <a:p>
            <a:fld id="{806B3D51-807E-49A5-BBB2-3BD8295E8D36}" type="slidenum">
              <a:rPr lang="en-US" smtClean="0"/>
              <a:t>2</a:t>
            </a:fld>
            <a:endParaRPr lang="en-US"/>
          </a:p>
        </p:txBody>
      </p:sp>
    </p:spTree>
    <p:extLst>
      <p:ext uri="{BB962C8B-B14F-4D97-AF65-F5344CB8AC3E}">
        <p14:creationId xmlns:p14="http://schemas.microsoft.com/office/powerpoint/2010/main" val="1616925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3121" y="422757"/>
            <a:ext cx="4588115" cy="646331"/>
          </a:xfrm>
          <a:prstGeom prst="rect">
            <a:avLst/>
          </a:prstGeom>
        </p:spPr>
        <p:txBody>
          <a:bodyPr wrap="none">
            <a:spAutoFit/>
          </a:bodyPr>
          <a:lstStyle/>
          <a:p>
            <a:r>
              <a:rPr lang="en-US" sz="3600" dirty="0">
                <a:solidFill>
                  <a:schemeClr val="accent5">
                    <a:lumMod val="75000"/>
                  </a:schemeClr>
                </a:solidFill>
                <a:latin typeface="Bookman Old Style" panose="02050604050505020204" pitchFamily="18" charset="0"/>
              </a:rPr>
              <a:t>Life Cycle of Servlet</a:t>
            </a:r>
          </a:p>
        </p:txBody>
      </p:sp>
      <p:sp>
        <p:nvSpPr>
          <p:cNvPr id="3" name="Rectangle 2"/>
          <p:cNvSpPr/>
          <p:nvPr/>
        </p:nvSpPr>
        <p:spPr>
          <a:xfrm>
            <a:off x="853439" y="1522550"/>
            <a:ext cx="10328367" cy="3600986"/>
          </a:xfrm>
          <a:prstGeom prst="rect">
            <a:avLst/>
          </a:prstGeom>
        </p:spPr>
        <p:txBody>
          <a:bodyPr wrap="square">
            <a:spAutoFit/>
          </a:bodyPr>
          <a:lstStyle/>
          <a:p>
            <a:pPr algn="just">
              <a:spcBef>
                <a:spcPts val="600"/>
              </a:spcBef>
              <a:spcAft>
                <a:spcPts val="600"/>
              </a:spcAft>
            </a:pPr>
            <a:r>
              <a:rPr lang="en-US" sz="2400" dirty="0">
                <a:solidFill>
                  <a:schemeClr val="accent5">
                    <a:lumMod val="75000"/>
                  </a:schemeClr>
                </a:solidFill>
                <a:latin typeface="Bookman Old Style" panose="02050604050505020204" pitchFamily="18" charset="0"/>
              </a:rPr>
              <a:t>Servlet life cycle contains five steps: </a:t>
            </a:r>
            <a:endParaRPr lang="en-US" sz="2400" dirty="0" smtClean="0">
              <a:solidFill>
                <a:schemeClr val="accent5">
                  <a:lumMod val="75000"/>
                </a:schemeClr>
              </a:solidFill>
              <a:latin typeface="Bookman Old Style" panose="02050604050505020204" pitchFamily="18" charset="0"/>
            </a:endParaRPr>
          </a:p>
          <a:p>
            <a:pPr algn="just">
              <a:spcBef>
                <a:spcPts val="600"/>
              </a:spcBef>
              <a:spcAft>
                <a:spcPts val="600"/>
              </a:spcAft>
            </a:pPr>
            <a:endParaRPr lang="en-US" sz="2400" dirty="0">
              <a:solidFill>
                <a:schemeClr val="accent5">
                  <a:lumMod val="75000"/>
                </a:schemeClr>
              </a:solidFill>
              <a:latin typeface="Bookman Old Style" panose="02050604050505020204" pitchFamily="18" charset="0"/>
            </a:endParaRPr>
          </a:p>
          <a:p>
            <a:pPr marL="457200" indent="-457200" algn="just">
              <a:spcBef>
                <a:spcPts val="600"/>
              </a:spcBef>
              <a:spcAft>
                <a:spcPts val="600"/>
              </a:spcAft>
              <a:buFont typeface="+mj-lt"/>
              <a:buAutoNum type="arabicPeriod"/>
            </a:pPr>
            <a:r>
              <a:rPr lang="en-US" sz="2400" dirty="0">
                <a:solidFill>
                  <a:schemeClr val="accent5">
                    <a:lumMod val="75000"/>
                  </a:schemeClr>
                </a:solidFill>
                <a:latin typeface="Bookman Old Style" panose="02050604050505020204" pitchFamily="18" charset="0"/>
              </a:rPr>
              <a:t> Loading of Servlet </a:t>
            </a:r>
          </a:p>
          <a:p>
            <a:pPr marL="457200" indent="-457200" algn="just">
              <a:spcBef>
                <a:spcPts val="600"/>
              </a:spcBef>
              <a:spcAft>
                <a:spcPts val="600"/>
              </a:spcAft>
              <a:buFont typeface="+mj-lt"/>
              <a:buAutoNum type="arabicPeriod"/>
            </a:pPr>
            <a:r>
              <a:rPr lang="en-US" sz="2400" dirty="0" smtClean="0">
                <a:solidFill>
                  <a:schemeClr val="accent5">
                    <a:lumMod val="75000"/>
                  </a:schemeClr>
                </a:solidFill>
                <a:latin typeface="Bookman Old Style" panose="02050604050505020204" pitchFamily="18" charset="0"/>
              </a:rPr>
              <a:t>Creating </a:t>
            </a:r>
            <a:r>
              <a:rPr lang="en-US" sz="2400" dirty="0">
                <a:solidFill>
                  <a:schemeClr val="accent5">
                    <a:lumMod val="75000"/>
                  </a:schemeClr>
                </a:solidFill>
                <a:latin typeface="Bookman Old Style" panose="02050604050505020204" pitchFamily="18" charset="0"/>
              </a:rPr>
              <a:t>instance of Servlet </a:t>
            </a:r>
          </a:p>
          <a:p>
            <a:pPr marL="457200" indent="-457200" algn="just">
              <a:spcBef>
                <a:spcPts val="600"/>
              </a:spcBef>
              <a:spcAft>
                <a:spcPts val="600"/>
              </a:spcAft>
              <a:buFont typeface="+mj-lt"/>
              <a:buAutoNum type="arabicPeriod"/>
            </a:pPr>
            <a:r>
              <a:rPr lang="en-US" sz="2400" dirty="0" smtClean="0">
                <a:solidFill>
                  <a:schemeClr val="accent5">
                    <a:lumMod val="75000"/>
                  </a:schemeClr>
                </a:solidFill>
                <a:latin typeface="Bookman Old Style" panose="02050604050505020204" pitchFamily="18" charset="0"/>
              </a:rPr>
              <a:t>Invoke </a:t>
            </a:r>
            <a:r>
              <a:rPr lang="en-US" sz="2400" dirty="0" err="1">
                <a:solidFill>
                  <a:schemeClr val="accent5">
                    <a:lumMod val="75000"/>
                  </a:schemeClr>
                </a:solidFill>
                <a:latin typeface="Bookman Old Style" panose="02050604050505020204" pitchFamily="18" charset="0"/>
              </a:rPr>
              <a:t>init</a:t>
            </a:r>
            <a:r>
              <a:rPr lang="en-US" sz="2400" dirty="0">
                <a:solidFill>
                  <a:schemeClr val="accent5">
                    <a:lumMod val="75000"/>
                  </a:schemeClr>
                </a:solidFill>
                <a:latin typeface="Bookman Old Style" panose="02050604050505020204" pitchFamily="18" charset="0"/>
              </a:rPr>
              <a:t>() once </a:t>
            </a:r>
          </a:p>
          <a:p>
            <a:pPr marL="457200" indent="-457200" algn="just">
              <a:spcBef>
                <a:spcPts val="600"/>
              </a:spcBef>
              <a:spcAft>
                <a:spcPts val="600"/>
              </a:spcAft>
              <a:buFont typeface="+mj-lt"/>
              <a:buAutoNum type="arabicPeriod"/>
            </a:pPr>
            <a:r>
              <a:rPr lang="en-US" sz="2400" dirty="0" smtClean="0">
                <a:solidFill>
                  <a:schemeClr val="accent5">
                    <a:lumMod val="75000"/>
                  </a:schemeClr>
                </a:solidFill>
                <a:latin typeface="Bookman Old Style" panose="02050604050505020204" pitchFamily="18" charset="0"/>
              </a:rPr>
              <a:t>Invoke </a:t>
            </a:r>
            <a:r>
              <a:rPr lang="en-US" sz="2400" dirty="0">
                <a:solidFill>
                  <a:schemeClr val="accent5">
                    <a:lumMod val="75000"/>
                  </a:schemeClr>
                </a:solidFill>
                <a:latin typeface="Bookman Old Style" panose="02050604050505020204" pitchFamily="18" charset="0"/>
              </a:rPr>
              <a:t>service() repeatedly for each client request </a:t>
            </a:r>
          </a:p>
          <a:p>
            <a:pPr marL="457200" indent="-457200" algn="just">
              <a:spcBef>
                <a:spcPts val="600"/>
              </a:spcBef>
              <a:spcAft>
                <a:spcPts val="600"/>
              </a:spcAft>
              <a:buFont typeface="+mj-lt"/>
              <a:buAutoNum type="arabicPeriod"/>
            </a:pPr>
            <a:r>
              <a:rPr lang="en-US" sz="2400" dirty="0" smtClean="0">
                <a:solidFill>
                  <a:schemeClr val="accent5">
                    <a:lumMod val="75000"/>
                  </a:schemeClr>
                </a:solidFill>
                <a:latin typeface="Bookman Old Style" panose="02050604050505020204" pitchFamily="18" charset="0"/>
              </a:rPr>
              <a:t>Invoke </a:t>
            </a:r>
            <a:r>
              <a:rPr lang="en-US" sz="2400" dirty="0">
                <a:solidFill>
                  <a:schemeClr val="accent5">
                    <a:lumMod val="75000"/>
                  </a:schemeClr>
                </a:solidFill>
                <a:latin typeface="Bookman Old Style" panose="02050604050505020204" pitchFamily="18" charset="0"/>
              </a:rPr>
              <a:t>destroy()</a:t>
            </a:r>
          </a:p>
        </p:txBody>
      </p:sp>
      <p:sp>
        <p:nvSpPr>
          <p:cNvPr id="4" name="Footer Placeholder 3"/>
          <p:cNvSpPr>
            <a:spLocks noGrp="1"/>
          </p:cNvSpPr>
          <p:nvPr>
            <p:ph type="ftr" sz="quarter" idx="11"/>
          </p:nvPr>
        </p:nvSpPr>
        <p:spPr/>
        <p:txBody>
          <a:bodyPr/>
          <a:lstStyle/>
          <a:p>
            <a:r>
              <a:rPr lang="en-US" smtClean="0"/>
              <a:t>Introduction to Servlet : Dept. of B.Voc SD&amp;SA</a:t>
            </a:r>
            <a:endParaRPr lang="en-US"/>
          </a:p>
        </p:txBody>
      </p:sp>
      <p:sp>
        <p:nvSpPr>
          <p:cNvPr id="5" name="Slide Number Placeholder 4"/>
          <p:cNvSpPr>
            <a:spLocks noGrp="1"/>
          </p:cNvSpPr>
          <p:nvPr>
            <p:ph type="sldNum" sz="quarter" idx="12"/>
          </p:nvPr>
        </p:nvSpPr>
        <p:spPr/>
        <p:txBody>
          <a:bodyPr/>
          <a:lstStyle/>
          <a:p>
            <a:fld id="{806B3D51-807E-49A5-BBB2-3BD8295E8D36}" type="slidenum">
              <a:rPr lang="en-US" smtClean="0"/>
              <a:t>3</a:t>
            </a:fld>
            <a:endParaRPr lang="en-US"/>
          </a:p>
        </p:txBody>
      </p:sp>
    </p:spTree>
    <p:extLst>
      <p:ext uri="{BB962C8B-B14F-4D97-AF65-F5344CB8AC3E}">
        <p14:creationId xmlns:p14="http://schemas.microsoft.com/office/powerpoint/2010/main" val="4015507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050" y="425105"/>
            <a:ext cx="11438709" cy="6001643"/>
          </a:xfrm>
          <a:prstGeom prst="rect">
            <a:avLst/>
          </a:prstGeom>
        </p:spPr>
        <p:txBody>
          <a:bodyPr wrap="square">
            <a:spAutoFit/>
          </a:bodyPr>
          <a:lstStyle/>
          <a:p>
            <a:pPr algn="just"/>
            <a:r>
              <a:rPr lang="en-US" sz="2400" b="1" dirty="0">
                <a:solidFill>
                  <a:schemeClr val="accent5">
                    <a:lumMod val="75000"/>
                  </a:schemeClr>
                </a:solidFill>
                <a:latin typeface="Bookman Old Style" panose="02050604050505020204" pitchFamily="18" charset="0"/>
              </a:rPr>
              <a:t>Step 1: Loading of Servlet</a:t>
            </a:r>
          </a:p>
          <a:p>
            <a:pPr algn="just"/>
            <a:r>
              <a:rPr lang="en-US" sz="2400" dirty="0">
                <a:solidFill>
                  <a:schemeClr val="accent5">
                    <a:lumMod val="75000"/>
                  </a:schemeClr>
                </a:solidFill>
                <a:latin typeface="Bookman Old Style" panose="02050604050505020204" pitchFamily="18" charset="0"/>
              </a:rPr>
              <a:t/>
            </a:r>
            <a:br>
              <a:rPr lang="en-US" sz="2400" dirty="0">
                <a:solidFill>
                  <a:schemeClr val="accent5">
                    <a:lumMod val="75000"/>
                  </a:schemeClr>
                </a:solidFill>
                <a:latin typeface="Bookman Old Style" panose="02050604050505020204" pitchFamily="18" charset="0"/>
              </a:rPr>
            </a:br>
            <a:r>
              <a:rPr lang="en-US" sz="2400" dirty="0">
                <a:solidFill>
                  <a:schemeClr val="accent5">
                    <a:lumMod val="75000"/>
                  </a:schemeClr>
                </a:solidFill>
                <a:latin typeface="Bookman Old Style" panose="02050604050505020204" pitchFamily="18" charset="0"/>
              </a:rPr>
              <a:t>When the web server (e.g. Apache Tomcat) starts up, the servlet container deploy and loads all the servlets.</a:t>
            </a:r>
          </a:p>
          <a:p>
            <a:pPr algn="just"/>
            <a:endParaRPr lang="en-US" sz="2400" dirty="0">
              <a:solidFill>
                <a:schemeClr val="accent5">
                  <a:lumMod val="75000"/>
                </a:schemeClr>
              </a:solidFill>
              <a:latin typeface="Bookman Old Style" panose="02050604050505020204" pitchFamily="18" charset="0"/>
            </a:endParaRPr>
          </a:p>
          <a:p>
            <a:pPr algn="just"/>
            <a:r>
              <a:rPr lang="en-US" sz="2400" b="1" dirty="0">
                <a:solidFill>
                  <a:schemeClr val="accent5">
                    <a:lumMod val="75000"/>
                  </a:schemeClr>
                </a:solidFill>
                <a:latin typeface="Bookman Old Style" panose="02050604050505020204" pitchFamily="18" charset="0"/>
              </a:rPr>
              <a:t>Step 2: Creating instance of Servlet</a:t>
            </a:r>
          </a:p>
          <a:p>
            <a:pPr algn="just"/>
            <a:r>
              <a:rPr lang="en-US" sz="2400" dirty="0">
                <a:solidFill>
                  <a:schemeClr val="accent5">
                    <a:lumMod val="75000"/>
                  </a:schemeClr>
                </a:solidFill>
                <a:latin typeface="Bookman Old Style" panose="02050604050505020204" pitchFamily="18" charset="0"/>
              </a:rPr>
              <a:t/>
            </a:r>
            <a:br>
              <a:rPr lang="en-US" sz="2400" dirty="0">
                <a:solidFill>
                  <a:schemeClr val="accent5">
                    <a:lumMod val="75000"/>
                  </a:schemeClr>
                </a:solidFill>
                <a:latin typeface="Bookman Old Style" panose="02050604050505020204" pitchFamily="18" charset="0"/>
              </a:rPr>
            </a:br>
            <a:r>
              <a:rPr lang="en-US" sz="2400" dirty="0">
                <a:solidFill>
                  <a:schemeClr val="accent5">
                    <a:lumMod val="75000"/>
                  </a:schemeClr>
                </a:solidFill>
                <a:latin typeface="Bookman Old Style" panose="02050604050505020204" pitchFamily="18" charset="0"/>
              </a:rPr>
              <a:t>Once all the Servlet classes loaded, the servlet container creates instances of each servlet class. Servlet container creates only once instance per servlet class and all the requests to the servlet are executed on the same servlet instance.</a:t>
            </a:r>
          </a:p>
          <a:p>
            <a:pPr algn="just"/>
            <a:endParaRPr lang="en-US" sz="2400" dirty="0">
              <a:solidFill>
                <a:schemeClr val="accent5">
                  <a:lumMod val="75000"/>
                </a:schemeClr>
              </a:solidFill>
              <a:latin typeface="Bookman Old Style" panose="02050604050505020204" pitchFamily="18" charset="0"/>
            </a:endParaRPr>
          </a:p>
          <a:p>
            <a:pPr algn="just"/>
            <a:r>
              <a:rPr lang="en-US" sz="2400" b="1" dirty="0">
                <a:solidFill>
                  <a:schemeClr val="accent5">
                    <a:lumMod val="75000"/>
                  </a:schemeClr>
                </a:solidFill>
                <a:latin typeface="Bookman Old Style" panose="02050604050505020204" pitchFamily="18" charset="0"/>
              </a:rPr>
              <a:t>Step 3: Invoke </a:t>
            </a:r>
            <a:r>
              <a:rPr lang="en-US" sz="2400" b="1" dirty="0" err="1">
                <a:solidFill>
                  <a:schemeClr val="accent5">
                    <a:lumMod val="75000"/>
                  </a:schemeClr>
                </a:solidFill>
                <a:latin typeface="Bookman Old Style" panose="02050604050505020204" pitchFamily="18" charset="0"/>
              </a:rPr>
              <a:t>init</a:t>
            </a:r>
            <a:r>
              <a:rPr lang="en-US" sz="2400" b="1" dirty="0">
                <a:solidFill>
                  <a:schemeClr val="accent5">
                    <a:lumMod val="75000"/>
                  </a:schemeClr>
                </a:solidFill>
                <a:latin typeface="Bookman Old Style" panose="02050604050505020204" pitchFamily="18" charset="0"/>
              </a:rPr>
              <a:t>() method</a:t>
            </a:r>
          </a:p>
          <a:p>
            <a:pPr algn="just"/>
            <a:endParaRPr lang="en-US" sz="2400" dirty="0">
              <a:solidFill>
                <a:schemeClr val="accent5">
                  <a:lumMod val="75000"/>
                </a:schemeClr>
              </a:solidFill>
              <a:latin typeface="Bookman Old Style" panose="02050604050505020204" pitchFamily="18" charset="0"/>
            </a:endParaRPr>
          </a:p>
          <a:p>
            <a:pPr algn="just"/>
            <a:r>
              <a:rPr lang="en-US" sz="2400" dirty="0">
                <a:solidFill>
                  <a:schemeClr val="accent5">
                    <a:lumMod val="75000"/>
                  </a:schemeClr>
                </a:solidFill>
                <a:latin typeface="Bookman Old Style" panose="02050604050505020204" pitchFamily="18" charset="0"/>
              </a:rPr>
              <a:t>Once all the servlet classes are instantiated, the </a:t>
            </a:r>
            <a:r>
              <a:rPr lang="en-US" sz="2400" dirty="0" err="1">
                <a:solidFill>
                  <a:schemeClr val="accent5">
                    <a:lumMod val="75000"/>
                  </a:schemeClr>
                </a:solidFill>
                <a:latin typeface="Bookman Old Style" panose="02050604050505020204" pitchFamily="18" charset="0"/>
              </a:rPr>
              <a:t>init</a:t>
            </a:r>
            <a:r>
              <a:rPr lang="en-US" sz="2400" dirty="0">
                <a:solidFill>
                  <a:schemeClr val="accent5">
                    <a:lumMod val="75000"/>
                  </a:schemeClr>
                </a:solidFill>
                <a:latin typeface="Bookman Old Style" panose="02050604050505020204" pitchFamily="18" charset="0"/>
              </a:rPr>
              <a:t>() method is invoked for each instantiated servlet.</a:t>
            </a:r>
          </a:p>
        </p:txBody>
      </p:sp>
      <p:sp>
        <p:nvSpPr>
          <p:cNvPr id="3" name="Footer Placeholder 2"/>
          <p:cNvSpPr>
            <a:spLocks noGrp="1"/>
          </p:cNvSpPr>
          <p:nvPr>
            <p:ph type="ftr" sz="quarter" idx="11"/>
          </p:nvPr>
        </p:nvSpPr>
        <p:spPr/>
        <p:txBody>
          <a:bodyPr/>
          <a:lstStyle/>
          <a:p>
            <a:r>
              <a:rPr lang="en-US" smtClean="0"/>
              <a:t>Introduction to Servlet : Dept. of B.Voc SD&amp;SA</a:t>
            </a:r>
            <a:endParaRPr lang="en-US"/>
          </a:p>
        </p:txBody>
      </p:sp>
      <p:sp>
        <p:nvSpPr>
          <p:cNvPr id="4" name="Slide Number Placeholder 3"/>
          <p:cNvSpPr>
            <a:spLocks noGrp="1"/>
          </p:cNvSpPr>
          <p:nvPr>
            <p:ph type="sldNum" sz="quarter" idx="12"/>
          </p:nvPr>
        </p:nvSpPr>
        <p:spPr/>
        <p:txBody>
          <a:bodyPr/>
          <a:lstStyle/>
          <a:p>
            <a:fld id="{806B3D51-807E-49A5-BBB2-3BD8295E8D36}" type="slidenum">
              <a:rPr lang="en-US" smtClean="0"/>
              <a:t>4</a:t>
            </a:fld>
            <a:endParaRPr lang="en-US"/>
          </a:p>
        </p:txBody>
      </p:sp>
    </p:spTree>
    <p:extLst>
      <p:ext uri="{BB962C8B-B14F-4D97-AF65-F5344CB8AC3E}">
        <p14:creationId xmlns:p14="http://schemas.microsoft.com/office/powerpoint/2010/main" val="2151808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553" y="558413"/>
            <a:ext cx="11321143" cy="3785652"/>
          </a:xfrm>
          <a:prstGeom prst="rect">
            <a:avLst/>
          </a:prstGeom>
        </p:spPr>
        <p:txBody>
          <a:bodyPr wrap="square">
            <a:spAutoFit/>
          </a:bodyPr>
          <a:lstStyle/>
          <a:p>
            <a:r>
              <a:rPr lang="en-US" sz="2400" b="1" dirty="0">
                <a:solidFill>
                  <a:schemeClr val="accent5">
                    <a:lumMod val="75000"/>
                  </a:schemeClr>
                </a:solidFill>
                <a:latin typeface="Bookman Old Style" panose="02050604050505020204" pitchFamily="18" charset="0"/>
              </a:rPr>
              <a:t>Step 4: Invoke service() method</a:t>
            </a:r>
            <a:r>
              <a:rPr lang="en-US" sz="2400" dirty="0">
                <a:solidFill>
                  <a:schemeClr val="accent5">
                    <a:lumMod val="75000"/>
                  </a:schemeClr>
                </a:solidFill>
                <a:latin typeface="Bookman Old Style" panose="02050604050505020204" pitchFamily="18" charset="0"/>
              </a:rPr>
              <a:t/>
            </a:r>
            <a:br>
              <a:rPr lang="en-US" sz="2400" dirty="0">
                <a:solidFill>
                  <a:schemeClr val="accent5">
                    <a:lumMod val="75000"/>
                  </a:schemeClr>
                </a:solidFill>
                <a:latin typeface="Bookman Old Style" panose="02050604050505020204" pitchFamily="18" charset="0"/>
              </a:rPr>
            </a:br>
            <a:endParaRPr lang="en-US" sz="2400" dirty="0">
              <a:solidFill>
                <a:schemeClr val="accent5">
                  <a:lumMod val="75000"/>
                </a:schemeClr>
              </a:solidFill>
              <a:latin typeface="Bookman Old Style" panose="02050604050505020204" pitchFamily="18" charset="0"/>
            </a:endParaRPr>
          </a:p>
          <a:p>
            <a:pPr algn="just"/>
            <a:r>
              <a:rPr lang="en-US" sz="2400" dirty="0">
                <a:solidFill>
                  <a:schemeClr val="accent5">
                    <a:lumMod val="75000"/>
                  </a:schemeClr>
                </a:solidFill>
                <a:latin typeface="Bookman Old Style" panose="02050604050505020204" pitchFamily="18" charset="0"/>
              </a:rPr>
              <a:t>Each time the web server receives a request for servlet, it spawns a new thread that calls service() method. </a:t>
            </a:r>
          </a:p>
          <a:p>
            <a:pPr algn="just"/>
            <a:endParaRPr lang="en-US" sz="2400" dirty="0">
              <a:solidFill>
                <a:schemeClr val="accent5">
                  <a:lumMod val="75000"/>
                </a:schemeClr>
              </a:solidFill>
              <a:latin typeface="Bookman Old Style" panose="02050604050505020204" pitchFamily="18" charset="0"/>
            </a:endParaRPr>
          </a:p>
          <a:p>
            <a:pPr algn="just"/>
            <a:r>
              <a:rPr lang="en-US" sz="2400" dirty="0">
                <a:solidFill>
                  <a:schemeClr val="accent5">
                    <a:lumMod val="75000"/>
                  </a:schemeClr>
                </a:solidFill>
                <a:latin typeface="Bookman Old Style" panose="02050604050505020204" pitchFamily="18" charset="0"/>
              </a:rPr>
              <a:t>If the servlet is </a:t>
            </a:r>
            <a:r>
              <a:rPr lang="en-US" sz="2400" dirty="0" err="1">
                <a:solidFill>
                  <a:schemeClr val="accent5">
                    <a:lumMod val="75000"/>
                  </a:schemeClr>
                </a:solidFill>
                <a:latin typeface="Bookman Old Style" panose="02050604050505020204" pitchFamily="18" charset="0"/>
              </a:rPr>
              <a:t>GenericServlet</a:t>
            </a:r>
            <a:r>
              <a:rPr lang="en-US" sz="2400" dirty="0">
                <a:solidFill>
                  <a:schemeClr val="accent5">
                    <a:lumMod val="75000"/>
                  </a:schemeClr>
                </a:solidFill>
                <a:latin typeface="Bookman Old Style" panose="02050604050505020204" pitchFamily="18" charset="0"/>
              </a:rPr>
              <a:t> then the request is served by the service() method itself, </a:t>
            </a:r>
          </a:p>
          <a:p>
            <a:pPr algn="just"/>
            <a:endParaRPr lang="en-US" sz="2400" dirty="0">
              <a:solidFill>
                <a:schemeClr val="accent5">
                  <a:lumMod val="75000"/>
                </a:schemeClr>
              </a:solidFill>
              <a:latin typeface="Bookman Old Style" panose="02050604050505020204" pitchFamily="18" charset="0"/>
            </a:endParaRPr>
          </a:p>
          <a:p>
            <a:pPr algn="just"/>
            <a:r>
              <a:rPr lang="en-US" sz="2400" dirty="0">
                <a:solidFill>
                  <a:schemeClr val="accent5">
                    <a:lumMod val="75000"/>
                  </a:schemeClr>
                </a:solidFill>
                <a:latin typeface="Bookman Old Style" panose="02050604050505020204" pitchFamily="18" charset="0"/>
              </a:rPr>
              <a:t>if the servlet is </a:t>
            </a:r>
            <a:r>
              <a:rPr lang="en-US" sz="2400" dirty="0" err="1">
                <a:solidFill>
                  <a:schemeClr val="accent5">
                    <a:lumMod val="75000"/>
                  </a:schemeClr>
                </a:solidFill>
                <a:latin typeface="Bookman Old Style" panose="02050604050505020204" pitchFamily="18" charset="0"/>
              </a:rPr>
              <a:t>HttpServlet</a:t>
            </a:r>
            <a:r>
              <a:rPr lang="en-US" sz="2400" dirty="0">
                <a:solidFill>
                  <a:schemeClr val="accent5">
                    <a:lumMod val="75000"/>
                  </a:schemeClr>
                </a:solidFill>
                <a:latin typeface="Bookman Old Style" panose="02050604050505020204" pitchFamily="18" charset="0"/>
              </a:rPr>
              <a:t> then service() method receives the request and dispatches it to the correct handler method based on the type of request.</a:t>
            </a:r>
          </a:p>
        </p:txBody>
      </p:sp>
      <p:sp>
        <p:nvSpPr>
          <p:cNvPr id="3" name="Rectangle 2"/>
          <p:cNvSpPr/>
          <p:nvPr/>
        </p:nvSpPr>
        <p:spPr>
          <a:xfrm>
            <a:off x="461553" y="4540070"/>
            <a:ext cx="11138264" cy="1938992"/>
          </a:xfrm>
          <a:prstGeom prst="rect">
            <a:avLst/>
          </a:prstGeom>
        </p:spPr>
        <p:txBody>
          <a:bodyPr wrap="square">
            <a:spAutoFit/>
          </a:bodyPr>
          <a:lstStyle/>
          <a:p>
            <a:r>
              <a:rPr lang="en-US" sz="2400" b="1" dirty="0">
                <a:solidFill>
                  <a:schemeClr val="accent5">
                    <a:lumMod val="75000"/>
                  </a:schemeClr>
                </a:solidFill>
                <a:latin typeface="Bookman Old Style" panose="02050604050505020204" pitchFamily="18" charset="0"/>
              </a:rPr>
              <a:t>Step 5: Invoke destroy() method</a:t>
            </a:r>
          </a:p>
          <a:p>
            <a:pPr algn="just"/>
            <a:r>
              <a:rPr lang="en-US" sz="2400" dirty="0">
                <a:solidFill>
                  <a:schemeClr val="accent5">
                    <a:lumMod val="75000"/>
                  </a:schemeClr>
                </a:solidFill>
                <a:latin typeface="Bookman Old Style" panose="02050604050505020204" pitchFamily="18" charset="0"/>
              </a:rPr>
              <a:t/>
            </a:r>
            <a:br>
              <a:rPr lang="en-US" sz="2400" dirty="0">
                <a:solidFill>
                  <a:schemeClr val="accent5">
                    <a:lumMod val="75000"/>
                  </a:schemeClr>
                </a:solidFill>
                <a:latin typeface="Bookman Old Style" panose="02050604050505020204" pitchFamily="18" charset="0"/>
              </a:rPr>
            </a:br>
            <a:r>
              <a:rPr lang="en-US" sz="2400" dirty="0">
                <a:solidFill>
                  <a:schemeClr val="accent5">
                    <a:lumMod val="75000"/>
                  </a:schemeClr>
                </a:solidFill>
                <a:latin typeface="Bookman Old Style" panose="02050604050505020204" pitchFamily="18" charset="0"/>
              </a:rPr>
              <a:t>When servlet container shuts down(this usually happens when we stop the web server), it unloads all the servlets and calls destroy() method for each initialized servlets.</a:t>
            </a:r>
          </a:p>
        </p:txBody>
      </p:sp>
      <p:sp>
        <p:nvSpPr>
          <p:cNvPr id="4" name="Footer Placeholder 3"/>
          <p:cNvSpPr>
            <a:spLocks noGrp="1"/>
          </p:cNvSpPr>
          <p:nvPr>
            <p:ph type="ftr" sz="quarter" idx="11"/>
          </p:nvPr>
        </p:nvSpPr>
        <p:spPr/>
        <p:txBody>
          <a:bodyPr/>
          <a:lstStyle/>
          <a:p>
            <a:r>
              <a:rPr lang="en-US" smtClean="0"/>
              <a:t>Introduction to Servlet : Dept. of B.Voc SD&amp;SA</a:t>
            </a:r>
            <a:endParaRPr lang="en-US"/>
          </a:p>
        </p:txBody>
      </p:sp>
      <p:sp>
        <p:nvSpPr>
          <p:cNvPr id="5" name="Slide Number Placeholder 4"/>
          <p:cNvSpPr>
            <a:spLocks noGrp="1"/>
          </p:cNvSpPr>
          <p:nvPr>
            <p:ph type="sldNum" sz="quarter" idx="12"/>
          </p:nvPr>
        </p:nvSpPr>
        <p:spPr/>
        <p:txBody>
          <a:bodyPr/>
          <a:lstStyle/>
          <a:p>
            <a:fld id="{806B3D51-807E-49A5-BBB2-3BD8295E8D36}" type="slidenum">
              <a:rPr lang="en-US" smtClean="0"/>
              <a:t>5</a:t>
            </a:fld>
            <a:endParaRPr lang="en-US"/>
          </a:p>
        </p:txBody>
      </p:sp>
    </p:spTree>
    <p:extLst>
      <p:ext uri="{BB962C8B-B14F-4D97-AF65-F5344CB8AC3E}">
        <p14:creationId xmlns:p14="http://schemas.microsoft.com/office/powerpoint/2010/main" val="1872522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normAutofit/>
          </a:bodyPr>
          <a:lstStyle/>
          <a:p>
            <a:pPr eaLnBrk="1" hangingPunct="1"/>
            <a:r>
              <a:rPr lang="en-US" altLang="en-US" sz="3600" dirty="0">
                <a:solidFill>
                  <a:schemeClr val="accent5">
                    <a:lumMod val="75000"/>
                  </a:schemeClr>
                </a:solidFill>
                <a:latin typeface="Bookman Old Style" panose="02050604050505020204" pitchFamily="18" charset="0"/>
                <a:ea typeface="+mn-ea"/>
                <a:cs typeface="+mn-cs"/>
              </a:rPr>
              <a:t>Architecture Diagram:</a:t>
            </a:r>
          </a:p>
        </p:txBody>
      </p:sp>
      <p:sp>
        <p:nvSpPr>
          <p:cNvPr id="44035" name="Content Placeholder 2"/>
          <p:cNvSpPr>
            <a:spLocks noGrp="1"/>
          </p:cNvSpPr>
          <p:nvPr>
            <p:ph idx="1"/>
          </p:nvPr>
        </p:nvSpPr>
        <p:spPr>
          <a:xfrm>
            <a:off x="470263" y="1825625"/>
            <a:ext cx="10883537" cy="4351338"/>
          </a:xfrm>
        </p:spPr>
        <p:txBody>
          <a:bodyPr/>
          <a:lstStyle/>
          <a:p>
            <a:pPr algn="just" eaLnBrk="1" hangingPunct="1">
              <a:buFontTx/>
              <a:buNone/>
            </a:pPr>
            <a:r>
              <a:rPr lang="en-US" altLang="en-US" sz="2400" dirty="0">
                <a:solidFill>
                  <a:schemeClr val="accent5">
                    <a:lumMod val="75000"/>
                  </a:schemeClr>
                </a:solidFill>
                <a:latin typeface="Bookman Old Style" panose="02050604050505020204" pitchFamily="18" charset="0"/>
              </a:rPr>
              <a:t>	The following figure depicts a typical servlet life-cycle scenario.</a:t>
            </a:r>
          </a:p>
          <a:p>
            <a:pPr algn="just" eaLnBrk="1" hangingPunct="1">
              <a:buFontTx/>
              <a:buNone/>
            </a:pPr>
            <a:endParaRPr lang="en-US" altLang="en-US" sz="2400" dirty="0">
              <a:solidFill>
                <a:schemeClr val="accent5">
                  <a:lumMod val="75000"/>
                </a:schemeClr>
              </a:solidFill>
              <a:latin typeface="Bookman Old Style" panose="02050604050505020204" pitchFamily="18" charset="0"/>
            </a:endParaRPr>
          </a:p>
          <a:p>
            <a:pPr lvl="1" algn="just" eaLnBrk="1" hangingPunct="1">
              <a:buFont typeface="Wingdings" panose="05000000000000000000" pitchFamily="2" charset="2"/>
              <a:buChar char="Ø"/>
            </a:pPr>
            <a:r>
              <a:rPr lang="en-US" altLang="en-US" dirty="0">
                <a:solidFill>
                  <a:schemeClr val="accent5">
                    <a:lumMod val="75000"/>
                  </a:schemeClr>
                </a:solidFill>
                <a:latin typeface="Bookman Old Style" panose="02050604050505020204" pitchFamily="18" charset="0"/>
              </a:rPr>
              <a:t>First the HTTP requests coming to the server are delegated to the servlet container.</a:t>
            </a:r>
          </a:p>
          <a:p>
            <a:pPr lvl="1" algn="just" eaLnBrk="1" hangingPunct="1">
              <a:buFont typeface="Wingdings" panose="05000000000000000000" pitchFamily="2" charset="2"/>
              <a:buChar char="Ø"/>
            </a:pPr>
            <a:endParaRPr lang="en-US" altLang="en-US" dirty="0">
              <a:solidFill>
                <a:schemeClr val="accent5">
                  <a:lumMod val="75000"/>
                </a:schemeClr>
              </a:solidFill>
              <a:latin typeface="Bookman Old Style" panose="02050604050505020204" pitchFamily="18" charset="0"/>
            </a:endParaRPr>
          </a:p>
          <a:p>
            <a:pPr lvl="1" algn="just" eaLnBrk="1" hangingPunct="1">
              <a:buFont typeface="Wingdings" panose="05000000000000000000" pitchFamily="2" charset="2"/>
              <a:buChar char="Ø"/>
            </a:pPr>
            <a:r>
              <a:rPr lang="en-US" altLang="en-US" dirty="0">
                <a:solidFill>
                  <a:schemeClr val="accent5">
                    <a:lumMod val="75000"/>
                  </a:schemeClr>
                </a:solidFill>
                <a:latin typeface="Bookman Old Style" panose="02050604050505020204" pitchFamily="18" charset="0"/>
              </a:rPr>
              <a:t>The servlet container loads the servlet before invoking the service() method.</a:t>
            </a:r>
          </a:p>
          <a:p>
            <a:pPr lvl="1" algn="just" eaLnBrk="1" hangingPunct="1">
              <a:buFont typeface="Wingdings" panose="05000000000000000000" pitchFamily="2" charset="2"/>
              <a:buChar char="Ø"/>
            </a:pPr>
            <a:endParaRPr lang="en-US" altLang="en-US" dirty="0">
              <a:solidFill>
                <a:schemeClr val="accent5">
                  <a:lumMod val="75000"/>
                </a:schemeClr>
              </a:solidFill>
              <a:latin typeface="Bookman Old Style" panose="02050604050505020204" pitchFamily="18" charset="0"/>
            </a:endParaRPr>
          </a:p>
          <a:p>
            <a:pPr lvl="1" algn="just" eaLnBrk="1" hangingPunct="1">
              <a:buFont typeface="Wingdings" panose="05000000000000000000" pitchFamily="2" charset="2"/>
              <a:buChar char="Ø"/>
            </a:pPr>
            <a:r>
              <a:rPr lang="en-US" altLang="en-US" dirty="0">
                <a:solidFill>
                  <a:schemeClr val="accent5">
                    <a:lumMod val="75000"/>
                  </a:schemeClr>
                </a:solidFill>
                <a:latin typeface="Bookman Old Style" panose="02050604050505020204" pitchFamily="18" charset="0"/>
              </a:rPr>
              <a:t>Then the servlet container handles multiple requests by spawning multiple threads, each thread executing the service() method of a single instance of the servlet.</a:t>
            </a:r>
          </a:p>
          <a:p>
            <a:pPr eaLnBrk="1" hangingPunct="1"/>
            <a:endParaRPr lang="en-US" altLang="en-US" dirty="0" smtClean="0"/>
          </a:p>
        </p:txBody>
      </p:sp>
      <p:sp>
        <p:nvSpPr>
          <p:cNvPr id="2" name="Footer Placeholder 1"/>
          <p:cNvSpPr>
            <a:spLocks noGrp="1"/>
          </p:cNvSpPr>
          <p:nvPr>
            <p:ph type="ftr" sz="quarter" idx="11"/>
          </p:nvPr>
        </p:nvSpPr>
        <p:spPr/>
        <p:txBody>
          <a:bodyPr/>
          <a:lstStyle/>
          <a:p>
            <a:r>
              <a:rPr lang="en-US" smtClean="0"/>
              <a:t>Introduction to Servlet : Dept. of B.Voc SD&amp;SA</a:t>
            </a:r>
            <a:endParaRPr lang="en-US"/>
          </a:p>
        </p:txBody>
      </p:sp>
      <p:sp>
        <p:nvSpPr>
          <p:cNvPr id="3" name="Slide Number Placeholder 2"/>
          <p:cNvSpPr>
            <a:spLocks noGrp="1"/>
          </p:cNvSpPr>
          <p:nvPr>
            <p:ph type="sldNum" sz="quarter" idx="12"/>
          </p:nvPr>
        </p:nvSpPr>
        <p:spPr/>
        <p:txBody>
          <a:bodyPr/>
          <a:lstStyle/>
          <a:p>
            <a:fld id="{806B3D51-807E-49A5-BBB2-3BD8295E8D36}" type="slidenum">
              <a:rPr lang="en-US" smtClean="0"/>
              <a:t>6</a:t>
            </a:fld>
            <a:endParaRPr lang="en-US"/>
          </a:p>
        </p:txBody>
      </p:sp>
    </p:spTree>
    <p:extLst>
      <p:ext uri="{BB962C8B-B14F-4D97-AF65-F5344CB8AC3E}">
        <p14:creationId xmlns:p14="http://schemas.microsoft.com/office/powerpoint/2010/main" val="1405031963"/>
      </p:ext>
    </p:extLst>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Content Placeholder 3" descr="Servlet-LifeCycle.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706187" y="600181"/>
            <a:ext cx="6934201" cy="5816903"/>
          </a:xfrm>
        </p:spPr>
      </p:pic>
      <p:sp>
        <p:nvSpPr>
          <p:cNvPr id="2" name="Footer Placeholder 1"/>
          <p:cNvSpPr>
            <a:spLocks noGrp="1"/>
          </p:cNvSpPr>
          <p:nvPr>
            <p:ph type="ftr" sz="quarter" idx="11"/>
          </p:nvPr>
        </p:nvSpPr>
        <p:spPr/>
        <p:txBody>
          <a:bodyPr/>
          <a:lstStyle/>
          <a:p>
            <a:r>
              <a:rPr lang="en-US" smtClean="0"/>
              <a:t>Introduction to Servlet : Dept. of B.Voc SD&amp;SA</a:t>
            </a:r>
            <a:endParaRPr lang="en-US"/>
          </a:p>
        </p:txBody>
      </p:sp>
      <p:sp>
        <p:nvSpPr>
          <p:cNvPr id="3" name="Slide Number Placeholder 2"/>
          <p:cNvSpPr>
            <a:spLocks noGrp="1"/>
          </p:cNvSpPr>
          <p:nvPr>
            <p:ph type="sldNum" sz="quarter" idx="12"/>
          </p:nvPr>
        </p:nvSpPr>
        <p:spPr/>
        <p:txBody>
          <a:bodyPr/>
          <a:lstStyle/>
          <a:p>
            <a:fld id="{806B3D51-807E-49A5-BBB2-3BD8295E8D36}" type="slidenum">
              <a:rPr lang="en-US" smtClean="0"/>
              <a:t>7</a:t>
            </a:fld>
            <a:endParaRPr lang="en-US"/>
          </a:p>
        </p:txBody>
      </p:sp>
    </p:spTree>
    <p:extLst>
      <p:ext uri="{BB962C8B-B14F-4D97-AF65-F5344CB8AC3E}">
        <p14:creationId xmlns:p14="http://schemas.microsoft.com/office/powerpoint/2010/main" val="1389953972"/>
      </p:ext>
    </p:extLst>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494" y="213751"/>
            <a:ext cx="4690708" cy="646331"/>
          </a:xfrm>
          <a:prstGeom prst="rect">
            <a:avLst/>
          </a:prstGeom>
        </p:spPr>
        <p:txBody>
          <a:bodyPr wrap="none">
            <a:spAutoFit/>
          </a:bodyPr>
          <a:lstStyle/>
          <a:p>
            <a:r>
              <a:rPr lang="en-US" sz="3600" dirty="0">
                <a:solidFill>
                  <a:schemeClr val="accent5">
                    <a:lumMod val="75000"/>
                  </a:schemeClr>
                </a:solidFill>
                <a:latin typeface="Bookman Old Style" panose="02050604050505020204" pitchFamily="18" charset="0"/>
              </a:rPr>
              <a:t>How Servlet Works?</a:t>
            </a:r>
          </a:p>
        </p:txBody>
      </p:sp>
      <p:sp>
        <p:nvSpPr>
          <p:cNvPr id="3" name="Rectangle 2"/>
          <p:cNvSpPr/>
          <p:nvPr/>
        </p:nvSpPr>
        <p:spPr>
          <a:xfrm>
            <a:off x="200493" y="1094155"/>
            <a:ext cx="11543015" cy="5632311"/>
          </a:xfrm>
          <a:prstGeom prst="rect">
            <a:avLst/>
          </a:prstGeom>
        </p:spPr>
        <p:txBody>
          <a:bodyPr wrap="square">
            <a:spAutoFit/>
          </a:bodyPr>
          <a:lstStyle/>
          <a:p>
            <a:pPr marL="342900" indent="-342900" algn="just">
              <a:buAutoNum type="arabicParenR"/>
            </a:pPr>
            <a:r>
              <a:rPr lang="en-US" sz="2400" dirty="0">
                <a:solidFill>
                  <a:schemeClr val="accent5">
                    <a:lumMod val="75000"/>
                  </a:schemeClr>
                </a:solidFill>
                <a:latin typeface="Bookman Old Style" panose="02050604050505020204" pitchFamily="18" charset="0"/>
              </a:rPr>
              <a:t>When the web server (e.g. Apache Tomcat) starts up, the servlet container deploy and loads all the servlets.</a:t>
            </a:r>
          </a:p>
          <a:p>
            <a:pPr marL="342900" indent="-342900" algn="just">
              <a:buAutoNum type="arabicParenR"/>
            </a:pPr>
            <a:endParaRPr lang="en-US" sz="2400" dirty="0">
              <a:solidFill>
                <a:schemeClr val="accent5">
                  <a:lumMod val="75000"/>
                </a:schemeClr>
              </a:solidFill>
              <a:latin typeface="Bookman Old Style" panose="02050604050505020204" pitchFamily="18" charset="0"/>
            </a:endParaRPr>
          </a:p>
          <a:p>
            <a:pPr marL="342900" indent="-342900" algn="just">
              <a:buAutoNum type="arabicParenR"/>
            </a:pPr>
            <a:r>
              <a:rPr lang="en-US" sz="2400" dirty="0">
                <a:solidFill>
                  <a:schemeClr val="accent5">
                    <a:lumMod val="75000"/>
                  </a:schemeClr>
                </a:solidFill>
                <a:latin typeface="Bookman Old Style" panose="02050604050505020204" pitchFamily="18" charset="0"/>
              </a:rPr>
              <a:t>Once the servlet is loaded, the servlet container creates the instance of servlet class. For each instantiated servlet, its </a:t>
            </a:r>
            <a:r>
              <a:rPr lang="en-US" sz="2400" dirty="0" err="1">
                <a:solidFill>
                  <a:schemeClr val="accent5">
                    <a:lumMod val="75000"/>
                  </a:schemeClr>
                </a:solidFill>
                <a:latin typeface="Bookman Old Style" panose="02050604050505020204" pitchFamily="18" charset="0"/>
              </a:rPr>
              <a:t>init</a:t>
            </a:r>
            <a:r>
              <a:rPr lang="en-US" sz="2400" dirty="0">
                <a:solidFill>
                  <a:schemeClr val="accent5">
                    <a:lumMod val="75000"/>
                  </a:schemeClr>
                </a:solidFill>
                <a:latin typeface="Bookman Old Style" panose="02050604050505020204" pitchFamily="18" charset="0"/>
              </a:rPr>
              <a:t>() method is invoked.</a:t>
            </a:r>
          </a:p>
          <a:p>
            <a:pPr marL="342900" indent="-342900" algn="just">
              <a:buAutoNum type="arabicParenR"/>
            </a:pPr>
            <a:endParaRPr lang="en-US" sz="2400" dirty="0">
              <a:solidFill>
                <a:schemeClr val="accent5">
                  <a:lumMod val="75000"/>
                </a:schemeClr>
              </a:solidFill>
              <a:latin typeface="Bookman Old Style" panose="02050604050505020204" pitchFamily="18" charset="0"/>
            </a:endParaRPr>
          </a:p>
          <a:p>
            <a:pPr marL="342900" indent="-342900" algn="just">
              <a:buAutoNum type="arabicParenR"/>
            </a:pPr>
            <a:r>
              <a:rPr lang="en-US" sz="2400" dirty="0">
                <a:solidFill>
                  <a:schemeClr val="accent5">
                    <a:lumMod val="75000"/>
                  </a:schemeClr>
                </a:solidFill>
                <a:latin typeface="Bookman Old Style" panose="02050604050505020204" pitchFamily="18" charset="0"/>
              </a:rPr>
              <a:t>Client (user browser) sends an Http request to web server on a certain port. Each time the web server receives a request, the servlet container creates </a:t>
            </a:r>
            <a:r>
              <a:rPr lang="en-US" sz="2400" dirty="0" err="1">
                <a:solidFill>
                  <a:schemeClr val="accent5">
                    <a:lumMod val="75000"/>
                  </a:schemeClr>
                </a:solidFill>
                <a:latin typeface="Bookman Old Style" panose="02050604050505020204" pitchFamily="18" charset="0"/>
              </a:rPr>
              <a:t>HttpServletRequest</a:t>
            </a:r>
            <a:r>
              <a:rPr lang="en-US" sz="2400" dirty="0">
                <a:solidFill>
                  <a:schemeClr val="accent5">
                    <a:lumMod val="75000"/>
                  </a:schemeClr>
                </a:solidFill>
                <a:latin typeface="Bookman Old Style" panose="02050604050505020204" pitchFamily="18" charset="0"/>
              </a:rPr>
              <a:t> and </a:t>
            </a:r>
            <a:r>
              <a:rPr lang="en-US" sz="2400" dirty="0" err="1">
                <a:solidFill>
                  <a:schemeClr val="accent5">
                    <a:lumMod val="75000"/>
                  </a:schemeClr>
                </a:solidFill>
                <a:latin typeface="Bookman Old Style" panose="02050604050505020204" pitchFamily="18" charset="0"/>
              </a:rPr>
              <a:t>HttpServletResponse</a:t>
            </a:r>
            <a:r>
              <a:rPr lang="en-US" sz="2400" dirty="0">
                <a:solidFill>
                  <a:schemeClr val="accent5">
                    <a:lumMod val="75000"/>
                  </a:schemeClr>
                </a:solidFill>
                <a:latin typeface="Bookman Old Style" panose="02050604050505020204" pitchFamily="18" charset="0"/>
              </a:rPr>
              <a:t> objects. The </a:t>
            </a:r>
            <a:r>
              <a:rPr lang="en-US" sz="2400" dirty="0" err="1">
                <a:solidFill>
                  <a:schemeClr val="accent5">
                    <a:lumMod val="75000"/>
                  </a:schemeClr>
                </a:solidFill>
                <a:latin typeface="Bookman Old Style" panose="02050604050505020204" pitchFamily="18" charset="0"/>
              </a:rPr>
              <a:t>HttpServletRequest</a:t>
            </a:r>
            <a:r>
              <a:rPr lang="en-US" sz="2400" dirty="0">
                <a:solidFill>
                  <a:schemeClr val="accent5">
                    <a:lumMod val="75000"/>
                  </a:schemeClr>
                </a:solidFill>
                <a:latin typeface="Bookman Old Style" panose="02050604050505020204" pitchFamily="18" charset="0"/>
              </a:rPr>
              <a:t> object provides the access to the request information and the </a:t>
            </a:r>
            <a:r>
              <a:rPr lang="en-US" sz="2400" dirty="0" err="1">
                <a:solidFill>
                  <a:schemeClr val="accent5">
                    <a:lumMod val="75000"/>
                  </a:schemeClr>
                </a:solidFill>
                <a:latin typeface="Bookman Old Style" panose="02050604050505020204" pitchFamily="18" charset="0"/>
              </a:rPr>
              <a:t>HttpServletResponse</a:t>
            </a:r>
            <a:r>
              <a:rPr lang="en-US" sz="2400" dirty="0">
                <a:solidFill>
                  <a:schemeClr val="accent5">
                    <a:lumMod val="75000"/>
                  </a:schemeClr>
                </a:solidFill>
                <a:latin typeface="Bookman Old Style" panose="02050604050505020204" pitchFamily="18" charset="0"/>
              </a:rPr>
              <a:t> object allows us to format and change the http response before sending it to the client.</a:t>
            </a:r>
          </a:p>
          <a:p>
            <a:pPr marL="342900" indent="-342900" algn="just">
              <a:buAutoNum type="arabicParenR"/>
            </a:pPr>
            <a:endParaRPr lang="en-US" sz="2400" dirty="0">
              <a:solidFill>
                <a:schemeClr val="accent5">
                  <a:lumMod val="75000"/>
                </a:schemeClr>
              </a:solidFill>
              <a:latin typeface="Bookman Old Style" panose="02050604050505020204" pitchFamily="18" charset="0"/>
            </a:endParaRPr>
          </a:p>
          <a:p>
            <a:pPr marL="342900" indent="-342900" algn="just">
              <a:buAutoNum type="arabicParenR"/>
            </a:pPr>
            <a:r>
              <a:rPr lang="en-US" sz="2400" dirty="0">
                <a:solidFill>
                  <a:schemeClr val="accent5">
                    <a:lumMod val="75000"/>
                  </a:schemeClr>
                </a:solidFill>
                <a:latin typeface="Bookman Old Style" panose="02050604050505020204" pitchFamily="18" charset="0"/>
              </a:rPr>
              <a:t>When servlet container shuts down, it unloads all the servlets and calls destroy() method for each initialized servlets.</a:t>
            </a:r>
          </a:p>
        </p:txBody>
      </p:sp>
      <p:sp>
        <p:nvSpPr>
          <p:cNvPr id="4" name="Footer Placeholder 3"/>
          <p:cNvSpPr>
            <a:spLocks noGrp="1"/>
          </p:cNvSpPr>
          <p:nvPr>
            <p:ph type="ftr" sz="quarter" idx="11"/>
          </p:nvPr>
        </p:nvSpPr>
        <p:spPr/>
        <p:txBody>
          <a:bodyPr/>
          <a:lstStyle/>
          <a:p>
            <a:r>
              <a:rPr lang="en-US" smtClean="0"/>
              <a:t>Introduction to Servlet : Dept. of B.Voc SD&amp;SA</a:t>
            </a:r>
            <a:endParaRPr lang="en-US"/>
          </a:p>
        </p:txBody>
      </p:sp>
      <p:sp>
        <p:nvSpPr>
          <p:cNvPr id="5" name="Slide Number Placeholder 4"/>
          <p:cNvSpPr>
            <a:spLocks noGrp="1"/>
          </p:cNvSpPr>
          <p:nvPr>
            <p:ph type="sldNum" sz="quarter" idx="12"/>
          </p:nvPr>
        </p:nvSpPr>
        <p:spPr/>
        <p:txBody>
          <a:bodyPr/>
          <a:lstStyle/>
          <a:p>
            <a:fld id="{806B3D51-807E-49A5-BBB2-3BD8295E8D36}" type="slidenum">
              <a:rPr lang="en-US" smtClean="0"/>
              <a:t>8</a:t>
            </a:fld>
            <a:endParaRPr lang="en-US"/>
          </a:p>
        </p:txBody>
      </p:sp>
    </p:spTree>
    <p:extLst>
      <p:ext uri="{BB962C8B-B14F-4D97-AF65-F5344CB8AC3E}">
        <p14:creationId xmlns:p14="http://schemas.microsoft.com/office/powerpoint/2010/main" val="1863564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74345"/>
            <a:ext cx="10241280" cy="5909310"/>
          </a:xfrm>
          <a:prstGeom prst="rect">
            <a:avLst/>
          </a:prstGeom>
        </p:spPr>
        <p:txBody>
          <a:bodyPr wrap="square">
            <a:spAutoFit/>
          </a:bodyPr>
          <a:lstStyle/>
          <a:p>
            <a:r>
              <a:rPr lang="en-US" b="1" i="0" dirty="0" smtClean="0">
                <a:solidFill>
                  <a:srgbClr val="006699"/>
                </a:solidFill>
                <a:effectLst/>
                <a:latin typeface="Bookman Old Style" panose="02050604050505020204" pitchFamily="18" charset="0"/>
              </a:rPr>
              <a:t>import</a:t>
            </a:r>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javax.servlet.http</a:t>
            </a:r>
            <a:r>
              <a:rPr lang="en-US" b="0" i="0" dirty="0" smtClean="0">
                <a:solidFill>
                  <a:srgbClr val="000000"/>
                </a:solidFill>
                <a:effectLst/>
                <a:latin typeface="Bookman Old Style" panose="02050604050505020204" pitchFamily="18" charset="0"/>
              </a:rPr>
              <a:t>.*;  </a:t>
            </a:r>
          </a:p>
          <a:p>
            <a:r>
              <a:rPr lang="en-US" b="1" i="0" dirty="0" smtClean="0">
                <a:solidFill>
                  <a:srgbClr val="006699"/>
                </a:solidFill>
                <a:effectLst/>
                <a:latin typeface="Bookman Old Style" panose="02050604050505020204" pitchFamily="18" charset="0"/>
              </a:rPr>
              <a:t>import</a:t>
            </a:r>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javax.servlet</a:t>
            </a:r>
            <a:r>
              <a:rPr lang="en-US" b="0" i="0" dirty="0" smtClean="0">
                <a:solidFill>
                  <a:srgbClr val="000000"/>
                </a:solidFill>
                <a:effectLst/>
                <a:latin typeface="Bookman Old Style" panose="02050604050505020204" pitchFamily="18" charset="0"/>
              </a:rPr>
              <a:t>.*;  </a:t>
            </a:r>
          </a:p>
          <a:p>
            <a:r>
              <a:rPr lang="en-US" b="1" i="0" dirty="0" smtClean="0">
                <a:solidFill>
                  <a:srgbClr val="006699"/>
                </a:solidFill>
                <a:effectLst/>
                <a:latin typeface="Bookman Old Style" panose="02050604050505020204" pitchFamily="18" charset="0"/>
              </a:rPr>
              <a:t>import</a:t>
            </a:r>
            <a:r>
              <a:rPr lang="en-US" b="0" i="0" dirty="0" smtClean="0">
                <a:solidFill>
                  <a:srgbClr val="000000"/>
                </a:solidFill>
                <a:effectLst/>
                <a:latin typeface="Bookman Old Style" panose="02050604050505020204" pitchFamily="18" charset="0"/>
              </a:rPr>
              <a:t> java.io.*;  </a:t>
            </a:r>
          </a:p>
          <a:p>
            <a:r>
              <a:rPr lang="en-US" b="1" i="0" dirty="0" smtClean="0">
                <a:solidFill>
                  <a:srgbClr val="006699"/>
                </a:solidFill>
                <a:effectLst/>
                <a:latin typeface="Bookman Old Style" panose="02050604050505020204" pitchFamily="18" charset="0"/>
              </a:rPr>
              <a:t>public</a:t>
            </a:r>
            <a:r>
              <a:rPr lang="en-US" b="0" i="0" dirty="0" smtClean="0">
                <a:solidFill>
                  <a:srgbClr val="000000"/>
                </a:solidFill>
                <a:effectLst/>
                <a:latin typeface="Bookman Old Style" panose="02050604050505020204" pitchFamily="18" charset="0"/>
              </a:rPr>
              <a:t> </a:t>
            </a:r>
            <a:r>
              <a:rPr lang="en-US" b="1" i="0" dirty="0" smtClean="0">
                <a:solidFill>
                  <a:srgbClr val="006699"/>
                </a:solidFill>
                <a:effectLst/>
                <a:latin typeface="Bookman Old Style" panose="02050604050505020204" pitchFamily="18" charset="0"/>
              </a:rPr>
              <a:t>class</a:t>
            </a:r>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DemoServlet</a:t>
            </a:r>
            <a:r>
              <a:rPr lang="en-US" b="0" i="0" dirty="0" smtClean="0">
                <a:solidFill>
                  <a:srgbClr val="000000"/>
                </a:solidFill>
                <a:effectLst/>
                <a:latin typeface="Bookman Old Style" panose="02050604050505020204" pitchFamily="18" charset="0"/>
              </a:rPr>
              <a:t> </a:t>
            </a:r>
            <a:r>
              <a:rPr lang="en-US" b="1" i="0" dirty="0" smtClean="0">
                <a:solidFill>
                  <a:srgbClr val="006699"/>
                </a:solidFill>
                <a:effectLst/>
                <a:latin typeface="Bookman Old Style" panose="02050604050505020204" pitchFamily="18" charset="0"/>
              </a:rPr>
              <a:t>extends</a:t>
            </a:r>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HttpServlet</a:t>
            </a:r>
            <a:r>
              <a:rPr lang="en-US" b="0" i="0" dirty="0" smtClean="0">
                <a:solidFill>
                  <a:srgbClr val="000000"/>
                </a:solidFill>
                <a:effectLst/>
                <a:latin typeface="Bookman Old Style" panose="02050604050505020204" pitchFamily="18" charset="0"/>
              </a:rPr>
              <a:t>{  </a:t>
            </a:r>
          </a:p>
          <a:p>
            <a:endParaRPr lang="en-US" b="0" i="0" dirty="0" smtClean="0">
              <a:solidFill>
                <a:srgbClr val="000000"/>
              </a:solidFill>
              <a:effectLst/>
              <a:latin typeface="Bookman Old Style" panose="02050604050505020204" pitchFamily="18" charset="0"/>
            </a:endParaRPr>
          </a:p>
          <a:p>
            <a:r>
              <a:rPr lang="en-US" b="1" i="0" dirty="0" smtClean="0">
                <a:solidFill>
                  <a:srgbClr val="006699"/>
                </a:solidFill>
                <a:effectLst/>
                <a:latin typeface="Bookman Old Style" panose="02050604050505020204" pitchFamily="18" charset="0"/>
              </a:rPr>
              <a:t>public</a:t>
            </a:r>
            <a:r>
              <a:rPr lang="en-US" b="0" i="0" dirty="0" smtClean="0">
                <a:solidFill>
                  <a:srgbClr val="000000"/>
                </a:solidFill>
                <a:effectLst/>
                <a:latin typeface="Bookman Old Style" panose="02050604050505020204" pitchFamily="18" charset="0"/>
              </a:rPr>
              <a:t> </a:t>
            </a:r>
            <a:r>
              <a:rPr lang="en-US" b="1" i="0" dirty="0" smtClean="0">
                <a:solidFill>
                  <a:srgbClr val="006699"/>
                </a:solidFill>
                <a:effectLst/>
                <a:latin typeface="Bookman Old Style" panose="02050604050505020204" pitchFamily="18" charset="0"/>
              </a:rPr>
              <a:t>void</a:t>
            </a:r>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doGet</a:t>
            </a:r>
            <a:r>
              <a:rPr lang="en-US" b="0" i="0" dirty="0" smtClean="0">
                <a:solidFill>
                  <a:srgbClr val="000000"/>
                </a:solidFill>
                <a:effectLst/>
                <a:latin typeface="Bookman Old Style" panose="02050604050505020204" pitchFamily="18" charset="0"/>
              </a:rPr>
              <a:t>(</a:t>
            </a:r>
            <a:r>
              <a:rPr lang="en-US" b="0" i="0" dirty="0" err="1" smtClean="0">
                <a:solidFill>
                  <a:srgbClr val="000000"/>
                </a:solidFill>
                <a:effectLst/>
                <a:latin typeface="Bookman Old Style" panose="02050604050505020204" pitchFamily="18" charset="0"/>
              </a:rPr>
              <a:t>HttpServletRequest</a:t>
            </a:r>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req,HttpServletResponse</a:t>
            </a:r>
            <a:r>
              <a:rPr lang="en-US" b="0" i="0" dirty="0" smtClean="0">
                <a:solidFill>
                  <a:srgbClr val="000000"/>
                </a:solidFill>
                <a:effectLst/>
                <a:latin typeface="Bookman Old Style" panose="02050604050505020204" pitchFamily="18" charset="0"/>
              </a:rPr>
              <a:t> res)  </a:t>
            </a:r>
          </a:p>
          <a:p>
            <a:r>
              <a:rPr lang="en-US" b="1" i="0" dirty="0" smtClean="0">
                <a:solidFill>
                  <a:srgbClr val="006699"/>
                </a:solidFill>
                <a:effectLst/>
                <a:latin typeface="Bookman Old Style" panose="02050604050505020204" pitchFamily="18" charset="0"/>
              </a:rPr>
              <a:t>throws</a:t>
            </a:r>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ServletException,IOException</a:t>
            </a:r>
            <a:r>
              <a:rPr lang="en-US" b="0" i="0" dirty="0" smtClean="0">
                <a:solidFill>
                  <a:srgbClr val="000000"/>
                </a:solidFill>
                <a:effectLst/>
                <a:latin typeface="Bookman Old Style" panose="02050604050505020204" pitchFamily="18" charset="0"/>
              </a:rPr>
              <a:t>  </a:t>
            </a:r>
          </a:p>
          <a:p>
            <a:endParaRPr lang="en-US" b="0" i="0" dirty="0" smtClean="0">
              <a:solidFill>
                <a:srgbClr val="000000"/>
              </a:solidFill>
              <a:effectLst/>
              <a:latin typeface="Bookman Old Style" panose="02050604050505020204" pitchFamily="18" charset="0"/>
            </a:endParaRPr>
          </a:p>
          <a:p>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res.setContentType</a:t>
            </a:r>
            <a:r>
              <a:rPr lang="en-US" b="0" i="0" dirty="0" smtClean="0">
                <a:solidFill>
                  <a:srgbClr val="000000"/>
                </a:solidFill>
                <a:effectLst/>
                <a:latin typeface="Bookman Old Style" panose="02050604050505020204" pitchFamily="18" charset="0"/>
              </a:rPr>
              <a:t>(</a:t>
            </a:r>
            <a:r>
              <a:rPr lang="en-US" b="0" i="0" dirty="0" smtClean="0">
                <a:solidFill>
                  <a:srgbClr val="0000FF"/>
                </a:solidFill>
                <a:effectLst/>
                <a:latin typeface="Bookman Old Style" panose="02050604050505020204" pitchFamily="18" charset="0"/>
              </a:rPr>
              <a:t>"text/html"</a:t>
            </a:r>
            <a:r>
              <a:rPr lang="en-US" b="0" i="0" dirty="0" smtClean="0">
                <a:solidFill>
                  <a:srgbClr val="000000"/>
                </a:solidFill>
                <a:effectLst/>
                <a:latin typeface="Bookman Old Style" panose="02050604050505020204" pitchFamily="18" charset="0"/>
              </a:rPr>
              <a:t>);</a:t>
            </a:r>
            <a:r>
              <a:rPr lang="en-US" b="0" i="0" dirty="0" smtClean="0">
                <a:solidFill>
                  <a:srgbClr val="008200"/>
                </a:solidFill>
                <a:effectLst/>
                <a:latin typeface="Bookman Old Style" panose="02050604050505020204" pitchFamily="18" charset="0"/>
              </a:rPr>
              <a:t>//setting the content type</a:t>
            </a:r>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PrintWriter</a:t>
            </a:r>
            <a:r>
              <a:rPr lang="en-US" b="0" i="0" dirty="0" smtClean="0">
                <a:solidFill>
                  <a:srgbClr val="000000"/>
                </a:solidFill>
                <a:effectLst/>
                <a:latin typeface="Bookman Old Style" panose="02050604050505020204" pitchFamily="18" charset="0"/>
              </a:rPr>
              <a:t> pw=</a:t>
            </a:r>
            <a:r>
              <a:rPr lang="en-US" b="0" i="0" dirty="0" err="1" smtClean="0">
                <a:solidFill>
                  <a:srgbClr val="000000"/>
                </a:solidFill>
                <a:effectLst/>
                <a:latin typeface="Bookman Old Style" panose="02050604050505020204" pitchFamily="18" charset="0"/>
              </a:rPr>
              <a:t>res.getWriter</a:t>
            </a:r>
            <a:r>
              <a:rPr lang="en-US" b="0" i="0" dirty="0" smtClean="0">
                <a:solidFill>
                  <a:srgbClr val="000000"/>
                </a:solidFill>
                <a:effectLst/>
                <a:latin typeface="Bookman Old Style" panose="02050604050505020204" pitchFamily="18" charset="0"/>
              </a:rPr>
              <a:t>();</a:t>
            </a:r>
            <a:r>
              <a:rPr lang="en-US" b="0" i="0" dirty="0" smtClean="0">
                <a:solidFill>
                  <a:srgbClr val="008200"/>
                </a:solidFill>
                <a:effectLst/>
                <a:latin typeface="Bookman Old Style" panose="02050604050505020204" pitchFamily="18" charset="0"/>
              </a:rPr>
              <a:t>//get the stream to write the data</a:t>
            </a:r>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p>
          <a:p>
            <a:r>
              <a:rPr lang="en-US" b="0" i="0" dirty="0" smtClean="0">
                <a:solidFill>
                  <a:srgbClr val="008200"/>
                </a:solidFill>
                <a:effectLst/>
                <a:latin typeface="Bookman Old Style" panose="02050604050505020204" pitchFamily="18" charset="0"/>
              </a:rPr>
              <a:t>	//writing html in the stream</a:t>
            </a:r>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pw.println</a:t>
            </a:r>
            <a:r>
              <a:rPr lang="en-US" b="0" i="0" dirty="0" smtClean="0">
                <a:solidFill>
                  <a:srgbClr val="000000"/>
                </a:solidFill>
                <a:effectLst/>
                <a:latin typeface="Bookman Old Style" panose="02050604050505020204" pitchFamily="18" charset="0"/>
              </a:rPr>
              <a:t>(</a:t>
            </a:r>
            <a:r>
              <a:rPr lang="en-US" b="0" i="0" dirty="0" smtClean="0">
                <a:solidFill>
                  <a:srgbClr val="0000FF"/>
                </a:solidFill>
                <a:effectLst/>
                <a:latin typeface="Bookman Old Style" panose="02050604050505020204" pitchFamily="18" charset="0"/>
              </a:rPr>
              <a:t>"&lt;html&gt;&lt;body&gt;"</a:t>
            </a:r>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pw.println</a:t>
            </a:r>
            <a:r>
              <a:rPr lang="en-US" b="0" i="0" dirty="0" smtClean="0">
                <a:solidFill>
                  <a:srgbClr val="000000"/>
                </a:solidFill>
                <a:effectLst/>
                <a:latin typeface="Bookman Old Style" panose="02050604050505020204" pitchFamily="18" charset="0"/>
              </a:rPr>
              <a:t>(</a:t>
            </a:r>
            <a:r>
              <a:rPr lang="en-US" b="0" i="0" dirty="0" smtClean="0">
                <a:solidFill>
                  <a:srgbClr val="0000FF"/>
                </a:solidFill>
                <a:effectLst/>
                <a:latin typeface="Bookman Old Style" panose="02050604050505020204" pitchFamily="18" charset="0"/>
              </a:rPr>
              <a:t>"Welcome to servlet"</a:t>
            </a:r>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pw.println</a:t>
            </a:r>
            <a:r>
              <a:rPr lang="en-US" b="0" i="0" dirty="0" smtClean="0">
                <a:solidFill>
                  <a:srgbClr val="000000"/>
                </a:solidFill>
                <a:effectLst/>
                <a:latin typeface="Bookman Old Style" panose="02050604050505020204" pitchFamily="18" charset="0"/>
              </a:rPr>
              <a:t>(</a:t>
            </a:r>
            <a:r>
              <a:rPr lang="en-US" b="0" i="0" dirty="0" smtClean="0">
                <a:solidFill>
                  <a:srgbClr val="0000FF"/>
                </a:solidFill>
                <a:effectLst/>
                <a:latin typeface="Bookman Old Style" panose="02050604050505020204" pitchFamily="18" charset="0"/>
              </a:rPr>
              <a:t>"&lt;/body&gt;&lt;/html&gt;"</a:t>
            </a:r>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	</a:t>
            </a:r>
            <a:r>
              <a:rPr lang="en-US" b="0" i="0" dirty="0" err="1" smtClean="0">
                <a:solidFill>
                  <a:srgbClr val="000000"/>
                </a:solidFill>
                <a:effectLst/>
                <a:latin typeface="Bookman Old Style" panose="02050604050505020204" pitchFamily="18" charset="0"/>
              </a:rPr>
              <a:t>pw.close</a:t>
            </a:r>
            <a:r>
              <a:rPr lang="en-US" b="0" i="0" dirty="0" smtClean="0">
                <a:solidFill>
                  <a:srgbClr val="000000"/>
                </a:solidFill>
                <a:effectLst/>
                <a:latin typeface="Bookman Old Style" panose="02050604050505020204" pitchFamily="18" charset="0"/>
              </a:rPr>
              <a:t>();</a:t>
            </a:r>
            <a:r>
              <a:rPr lang="en-US" b="0" i="0" dirty="0" smtClean="0">
                <a:solidFill>
                  <a:srgbClr val="008200"/>
                </a:solidFill>
                <a:effectLst/>
                <a:latin typeface="Bookman Old Style" panose="02050604050505020204" pitchFamily="18" charset="0"/>
              </a:rPr>
              <a:t>//closing the stream</a:t>
            </a:r>
            <a:r>
              <a:rPr lang="en-US" b="0" i="0" dirty="0" smtClean="0">
                <a:solidFill>
                  <a:srgbClr val="000000"/>
                </a:solidFill>
                <a:effectLst/>
                <a:latin typeface="Bookman Old Style" panose="02050604050505020204" pitchFamily="18" charset="0"/>
              </a:rPr>
              <a:t>  </a:t>
            </a:r>
          </a:p>
          <a:p>
            <a:r>
              <a:rPr lang="en-US" b="0" i="0" dirty="0" smtClean="0">
                <a:solidFill>
                  <a:srgbClr val="000000"/>
                </a:solidFill>
                <a:effectLst/>
                <a:latin typeface="Bookman Old Style" panose="02050604050505020204" pitchFamily="18" charset="0"/>
              </a:rPr>
              <a:t>}</a:t>
            </a:r>
          </a:p>
          <a:p>
            <a:endParaRPr lang="en-US" dirty="0">
              <a:solidFill>
                <a:srgbClr val="000000"/>
              </a:solidFill>
              <a:latin typeface="Bookman Old Style" panose="02050604050505020204" pitchFamily="18" charset="0"/>
            </a:endParaRPr>
          </a:p>
          <a:p>
            <a:r>
              <a:rPr lang="en-US" b="0" i="0" dirty="0" smtClean="0">
                <a:solidFill>
                  <a:srgbClr val="000000"/>
                </a:solidFill>
                <a:effectLst/>
                <a:latin typeface="Bookman Old Style" panose="02050604050505020204" pitchFamily="18" charset="0"/>
              </a:rPr>
              <a:t>}  </a:t>
            </a:r>
            <a:endParaRPr lang="en-US" b="0" i="0" dirty="0">
              <a:solidFill>
                <a:srgbClr val="000000"/>
              </a:solidFill>
              <a:effectLst/>
              <a:latin typeface="Bookman Old Style" panose="02050604050505020204" pitchFamily="18" charset="0"/>
            </a:endParaRPr>
          </a:p>
        </p:txBody>
      </p:sp>
      <p:sp>
        <p:nvSpPr>
          <p:cNvPr id="3" name="Footer Placeholder 2"/>
          <p:cNvSpPr>
            <a:spLocks noGrp="1"/>
          </p:cNvSpPr>
          <p:nvPr>
            <p:ph type="ftr" sz="quarter" idx="11"/>
          </p:nvPr>
        </p:nvSpPr>
        <p:spPr/>
        <p:txBody>
          <a:bodyPr/>
          <a:lstStyle/>
          <a:p>
            <a:r>
              <a:rPr lang="en-US" smtClean="0"/>
              <a:t>Introduction to Servlet : Dept. of B.Voc SD&amp;SA</a:t>
            </a:r>
            <a:endParaRPr lang="en-US"/>
          </a:p>
        </p:txBody>
      </p:sp>
      <p:sp>
        <p:nvSpPr>
          <p:cNvPr id="4" name="Slide Number Placeholder 3"/>
          <p:cNvSpPr>
            <a:spLocks noGrp="1"/>
          </p:cNvSpPr>
          <p:nvPr>
            <p:ph type="sldNum" sz="quarter" idx="12"/>
          </p:nvPr>
        </p:nvSpPr>
        <p:spPr/>
        <p:txBody>
          <a:bodyPr/>
          <a:lstStyle/>
          <a:p>
            <a:fld id="{806B3D51-807E-49A5-BBB2-3BD8295E8D36}" type="slidenum">
              <a:rPr lang="en-US" smtClean="0"/>
              <a:t>9</a:t>
            </a:fld>
            <a:endParaRPr lang="en-US"/>
          </a:p>
        </p:txBody>
      </p:sp>
    </p:spTree>
    <p:extLst>
      <p:ext uri="{BB962C8B-B14F-4D97-AF65-F5344CB8AC3E}">
        <p14:creationId xmlns:p14="http://schemas.microsoft.com/office/powerpoint/2010/main" val="3924655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347</Words>
  <Application>Microsoft Office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Bookman Old Style</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Architecture Diagram:</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BVOC</cp:lastModifiedBy>
  <cp:revision>12</cp:revision>
  <dcterms:created xsi:type="dcterms:W3CDTF">2019-03-20T04:51:03Z</dcterms:created>
  <dcterms:modified xsi:type="dcterms:W3CDTF">2019-03-20T08:48:09Z</dcterms:modified>
</cp:coreProperties>
</file>